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Raleway" panose="020B0604020202020204" charset="0"/>
      <p:regular r:id="rId42"/>
      <p:bold r:id="rId43"/>
      <p:italic r:id="rId44"/>
      <p:boldItalic r:id="rId45"/>
    </p:embeddedFont>
    <p:embeddedFont>
      <p:font typeface="Raleway Thin"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stin Leopol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26" autoAdjust="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5-04T17:43:20.412" idx="1">
    <p:pos x="6000" y="0"/>
    <p:text>Working remotely, i.e. still working in New York but working remotely in Montana. Interesting point.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Aneesh Varma - Aire CEO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3a84ccbb4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3a84ccbb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speaker notes - Austin</a:t>
            </a:r>
            <a:endParaRPr/>
          </a:p>
          <a:p>
            <a:pPr marL="0" lvl="0" indent="0" algn="l" rtl="0">
              <a:spcBef>
                <a:spcPts val="0"/>
              </a:spcBef>
              <a:spcAft>
                <a:spcPts val="0"/>
              </a:spcAft>
              <a:buNone/>
            </a:pPr>
            <a:endParaRPr/>
          </a:p>
          <a:p>
            <a:pPr marL="0" lvl="0" indent="0" algn="l" rtl="0">
              <a:spcBef>
                <a:spcPts val="0"/>
              </a:spcBef>
              <a:spcAft>
                <a:spcPts val="0"/>
              </a:spcAft>
              <a:buNone/>
            </a:pPr>
            <a:r>
              <a:rPr lang="en"/>
              <a:t>All of these regulations have certain aspects that affect the credit lending process, with many opening the pathway to the forward looking aspects of an applicant</a:t>
            </a:r>
            <a:endParaRPr/>
          </a:p>
          <a:p>
            <a:pPr marL="0" lvl="0" indent="0" algn="l" rtl="0">
              <a:spcBef>
                <a:spcPts val="0"/>
              </a:spcBef>
              <a:spcAft>
                <a:spcPts val="0"/>
              </a:spcAft>
              <a:buNone/>
            </a:pPr>
            <a:endParaRPr b="1"/>
          </a:p>
          <a:p>
            <a:pPr marL="457200" lvl="0" indent="-298450" algn="l" rtl="0">
              <a:spcBef>
                <a:spcPts val="0"/>
              </a:spcBef>
              <a:spcAft>
                <a:spcPts val="0"/>
              </a:spcAft>
              <a:buSzPts val="1100"/>
              <a:buAutoNum type="arabicPeriod"/>
            </a:pPr>
            <a:r>
              <a:rPr lang="en" b="1"/>
              <a:t>CARD Act → 2009 (Ability to pay provision)</a:t>
            </a:r>
            <a:endParaRPr b="1"/>
          </a:p>
          <a:p>
            <a:pPr marL="914400" lvl="1" indent="-298450" algn="l" rtl="0">
              <a:spcBef>
                <a:spcPts val="0"/>
              </a:spcBef>
              <a:spcAft>
                <a:spcPts val="0"/>
              </a:spcAft>
              <a:buSzPts val="1100"/>
              <a:buAutoNum type="alphaLcPeriod"/>
            </a:pPr>
            <a:r>
              <a:rPr lang="en"/>
              <a:t>One of the more complex regulations we had the chance to research </a:t>
            </a:r>
            <a:endParaRPr/>
          </a:p>
          <a:p>
            <a:pPr marL="914400" lvl="1" indent="-298450" algn="l" rtl="0">
              <a:spcBef>
                <a:spcPts val="0"/>
              </a:spcBef>
              <a:spcAft>
                <a:spcPts val="0"/>
              </a:spcAft>
              <a:buSzPts val="1100"/>
              <a:buAutoNum type="alphaLcPeriod"/>
            </a:pPr>
            <a:r>
              <a:rPr lang="en"/>
              <a:t>Protects consumers from unfair practices in the lending industry by preventing lenders from targeting vulnerable consumers or making decisions with the knowledge that the person will not be able to make such repayments</a:t>
            </a:r>
            <a:endParaRPr/>
          </a:p>
          <a:p>
            <a:pPr marL="914400" lvl="1" indent="-298450" algn="l" rtl="0">
              <a:spcBef>
                <a:spcPts val="0"/>
              </a:spcBef>
              <a:spcAft>
                <a:spcPts val="0"/>
              </a:spcAft>
              <a:buSzPts val="1100"/>
              <a:buAutoNum type="alphaLcPeriod"/>
            </a:pPr>
            <a:r>
              <a:rPr lang="en" b="1"/>
              <a:t>ABILITY TO PAY PROVISION: </a:t>
            </a:r>
            <a:r>
              <a:rPr lang="en"/>
              <a:t>requires card issuers to consider a consumer's ability to make the required payments on the account </a:t>
            </a:r>
            <a:endParaRPr/>
          </a:p>
          <a:p>
            <a:pPr marL="1371600" lvl="2" indent="-298450" algn="l" rtl="0">
              <a:spcBef>
                <a:spcPts val="0"/>
              </a:spcBef>
              <a:spcAft>
                <a:spcPts val="0"/>
              </a:spcAft>
              <a:buSzPts val="1100"/>
              <a:buAutoNum type="romanLcPeriod"/>
            </a:pPr>
            <a:r>
              <a:rPr lang="en"/>
              <a:t>Applies to both increases in existing credit line and issuance of new cards</a:t>
            </a:r>
            <a:endParaRPr/>
          </a:p>
          <a:p>
            <a:pPr marL="457200" lvl="0" indent="-298450" algn="l" rtl="0">
              <a:spcBef>
                <a:spcPts val="0"/>
              </a:spcBef>
              <a:spcAft>
                <a:spcPts val="0"/>
              </a:spcAft>
              <a:buSzPts val="1100"/>
              <a:buAutoNum type="arabicPeriod"/>
            </a:pPr>
            <a:r>
              <a:rPr lang="en" b="1"/>
              <a:t>TILA </a:t>
            </a:r>
            <a:endParaRPr b="1"/>
          </a:p>
          <a:p>
            <a:pPr marL="914400" lvl="1" indent="-298450" algn="l" rtl="0">
              <a:spcBef>
                <a:spcPts val="0"/>
              </a:spcBef>
              <a:spcAft>
                <a:spcPts val="0"/>
              </a:spcAft>
              <a:buSzPts val="1100"/>
              <a:buAutoNum type="alphaLcPeriod"/>
            </a:pPr>
            <a:r>
              <a:rPr lang="en"/>
              <a:t>Subsequent modifications to the CARD Act</a:t>
            </a:r>
            <a:endParaRPr/>
          </a:p>
          <a:p>
            <a:pPr marL="1371600" lvl="2" indent="-298450" algn="l" rtl="0">
              <a:spcBef>
                <a:spcPts val="0"/>
              </a:spcBef>
              <a:spcAft>
                <a:spcPts val="0"/>
              </a:spcAft>
              <a:buSzPts val="1100"/>
              <a:buAutoNum type="romanLcPeriod"/>
            </a:pPr>
            <a:r>
              <a:rPr lang="en"/>
              <a:t>Contains requirements to consider repayment ability based on consumer’s income, assets, and current obligations</a:t>
            </a:r>
            <a:endParaRPr/>
          </a:p>
          <a:p>
            <a:pPr marL="1371600" lvl="2" indent="-298450" algn="l" rtl="0">
              <a:spcBef>
                <a:spcPts val="0"/>
              </a:spcBef>
              <a:spcAft>
                <a:spcPts val="0"/>
              </a:spcAft>
              <a:buSzPts val="1100"/>
              <a:buAutoNum type="romanLcPeriod"/>
            </a:pPr>
            <a:r>
              <a:rPr lang="en"/>
              <a:t>Issuers must establish reasonable policies and methods for considering one of the following:</a:t>
            </a:r>
            <a:endParaRPr/>
          </a:p>
          <a:p>
            <a:pPr marL="1828800" lvl="3" indent="-298450" algn="just" rtl="0">
              <a:lnSpc>
                <a:spcPct val="100000"/>
              </a:lnSpc>
              <a:spcBef>
                <a:spcPts val="0"/>
              </a:spcBef>
              <a:spcAft>
                <a:spcPts val="0"/>
              </a:spcAft>
              <a:buSzPts val="1100"/>
              <a:buAutoNum type="arabicPeriod"/>
            </a:pPr>
            <a:r>
              <a:rPr lang="en" sz="1200">
                <a:solidFill>
                  <a:schemeClr val="dk1"/>
                </a:solidFill>
                <a:latin typeface="Times New Roman"/>
                <a:ea typeface="Times New Roman"/>
                <a:cs typeface="Times New Roman"/>
                <a:sym typeface="Times New Roman"/>
              </a:rPr>
              <a:t>the ratio of debt obligations to income</a:t>
            </a:r>
            <a:endParaRPr sz="1200">
              <a:solidFill>
                <a:schemeClr val="dk1"/>
              </a:solidFill>
              <a:latin typeface="Times New Roman"/>
              <a:ea typeface="Times New Roman"/>
              <a:cs typeface="Times New Roman"/>
              <a:sym typeface="Times New Roman"/>
            </a:endParaRPr>
          </a:p>
          <a:p>
            <a:pPr marL="1828800" lvl="3" indent="-304800" algn="just" rtl="0">
              <a:lnSpc>
                <a:spcPct val="100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ratio of debt obligations to assets</a:t>
            </a:r>
            <a:endParaRPr sz="1200">
              <a:solidFill>
                <a:schemeClr val="dk1"/>
              </a:solidFill>
              <a:latin typeface="Times New Roman"/>
              <a:ea typeface="Times New Roman"/>
              <a:cs typeface="Times New Roman"/>
              <a:sym typeface="Times New Roman"/>
            </a:endParaRPr>
          </a:p>
          <a:p>
            <a:pPr marL="1828800" lvl="3" indent="-304800" algn="just" rtl="0">
              <a:lnSpc>
                <a:spcPct val="100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income the consumer will have left after paying debt obligations</a:t>
            </a:r>
            <a:endParaRPr sz="1200">
              <a:solidFill>
                <a:schemeClr val="dk1"/>
              </a:solidFill>
              <a:latin typeface="Times New Roman"/>
              <a:ea typeface="Times New Roman"/>
              <a:cs typeface="Times New Roman"/>
              <a:sym typeface="Times New Roman"/>
            </a:endParaRPr>
          </a:p>
          <a:p>
            <a:pPr marL="457200" lvl="0" indent="-304800" algn="just" rtl="0">
              <a:lnSpc>
                <a:spcPct val="150000"/>
              </a:lnSpc>
              <a:spcBef>
                <a:spcPts val="0"/>
              </a:spcBef>
              <a:spcAft>
                <a:spcPts val="0"/>
              </a:spcAft>
              <a:buClr>
                <a:schemeClr val="dk1"/>
              </a:buClr>
              <a:buSzPts val="1200"/>
              <a:buFont typeface="Times New Roman"/>
              <a:buAutoNum type="arabicPeriod"/>
            </a:pPr>
            <a:r>
              <a:rPr lang="en" sz="1200" b="1">
                <a:solidFill>
                  <a:schemeClr val="dk1"/>
                </a:solidFill>
                <a:latin typeface="Times New Roman"/>
                <a:ea typeface="Times New Roman"/>
                <a:cs typeface="Times New Roman"/>
                <a:sym typeface="Times New Roman"/>
              </a:rPr>
              <a:t>Regulation Z</a:t>
            </a:r>
            <a:endParaRPr sz="1200" b="1">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Creates flexibility in reporting income and overall net worth</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Credit issuers can consider assets or income that an applicant has as a “reasonable expectation of access”</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Can report income of the income of a non-applicant, such as a spouse </a:t>
            </a:r>
            <a:endParaRPr sz="1200">
              <a:solidFill>
                <a:schemeClr val="dk1"/>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chemeClr val="dk1"/>
              </a:buClr>
              <a:buSzPts val="1200"/>
              <a:buFont typeface="Times New Roman"/>
              <a:buAutoNum type="arabicPeriod"/>
            </a:pPr>
            <a:r>
              <a:rPr lang="en" sz="1200" b="1">
                <a:solidFill>
                  <a:schemeClr val="dk1"/>
                </a:solidFill>
                <a:latin typeface="Times New Roman"/>
                <a:ea typeface="Times New Roman"/>
                <a:cs typeface="Times New Roman"/>
                <a:sym typeface="Times New Roman"/>
              </a:rPr>
              <a:t>Equal Credit Opportunity Act (ECOA)</a:t>
            </a:r>
            <a:endParaRPr sz="1200" b="1">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Implemented by Regulation B</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Focused on </a:t>
            </a:r>
            <a:r>
              <a:rPr lang="en" sz="1200" b="1" u="sng">
                <a:solidFill>
                  <a:schemeClr val="dk1"/>
                </a:solidFill>
                <a:latin typeface="Times New Roman"/>
                <a:ea typeface="Times New Roman"/>
                <a:cs typeface="Times New Roman"/>
                <a:sym typeface="Times New Roman"/>
              </a:rPr>
              <a:t>BIAS</a:t>
            </a:r>
            <a:endParaRPr sz="1200" b="1" u="sng">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unlawful for any creditor to discriminate against any applicant with respect to any aspect of a credit transaction (1) on the basis of race, color, religion, national origin, sex or marital status, or age (provided the applicant has the capacity to contract);</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Spoke to Aneesh about age as this is a very leverageable data component </a:t>
            </a:r>
            <a:endParaRPr sz="1200">
              <a:solidFill>
                <a:schemeClr val="dk1"/>
              </a:solidFill>
              <a:latin typeface="Times New Roman"/>
              <a:ea typeface="Times New Roman"/>
              <a:cs typeface="Times New Roman"/>
              <a:sym typeface="Times New Roman"/>
            </a:endParaRPr>
          </a:p>
          <a:p>
            <a:pPr marL="1371600" lvl="2" indent="-304800" algn="just" rtl="0">
              <a:lnSpc>
                <a:spcPct val="100000"/>
              </a:lnSpc>
              <a:spcBef>
                <a:spcPts val="0"/>
              </a:spcBef>
              <a:spcAft>
                <a:spcPts val="0"/>
              </a:spcAft>
              <a:buClr>
                <a:schemeClr val="dk1"/>
              </a:buClr>
              <a:buSzPts val="1200"/>
              <a:buFont typeface="Times New Roman"/>
              <a:buAutoNum type="romanLcPeriod"/>
            </a:pPr>
            <a:r>
              <a:rPr lang="en" sz="1200">
                <a:solidFill>
                  <a:schemeClr val="dk1"/>
                </a:solidFill>
                <a:latin typeface="Times New Roman"/>
                <a:ea typeface="Times New Roman"/>
                <a:cs typeface="Times New Roman"/>
                <a:sym typeface="Times New Roman"/>
              </a:rPr>
              <a:t>However, it generates too much bias, for example if you have a 65 year old his income would inherently be more unstable than a 28 year old since the 65 year old is more likely to retire over the next several years.</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lenders must have strong procedural safeguards in order to not only protect themselves but also the consumer </a:t>
            </a:r>
            <a:endParaRPr sz="1200">
              <a:solidFill>
                <a:schemeClr val="dk1"/>
              </a:solidFill>
              <a:latin typeface="Times New Roman"/>
              <a:ea typeface="Times New Roman"/>
              <a:cs typeface="Times New Roman"/>
              <a:sym typeface="Times New Roman"/>
            </a:endParaRPr>
          </a:p>
          <a:p>
            <a:pPr marL="457200" lvl="0" indent="-304800" algn="just" rtl="0">
              <a:lnSpc>
                <a:spcPct val="100000"/>
              </a:lnSpc>
              <a:spcBef>
                <a:spcPts val="0"/>
              </a:spcBef>
              <a:spcAft>
                <a:spcPts val="0"/>
              </a:spcAft>
              <a:buClr>
                <a:schemeClr val="dk1"/>
              </a:buClr>
              <a:buSzPts val="1200"/>
              <a:buFont typeface="Times New Roman"/>
              <a:buAutoNum type="arabicPeriod"/>
            </a:pPr>
            <a:r>
              <a:rPr lang="en" sz="1200" b="1">
                <a:solidFill>
                  <a:schemeClr val="dk1"/>
                </a:solidFill>
                <a:latin typeface="Times New Roman"/>
                <a:ea typeface="Times New Roman"/>
                <a:cs typeface="Times New Roman"/>
                <a:sym typeface="Times New Roman"/>
              </a:rPr>
              <a:t>Dodd-Frank</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Following the 2008 subprime mortgage lending crisis</a:t>
            </a:r>
            <a:endParaRPr sz="1200">
              <a:solidFill>
                <a:schemeClr val="dk1"/>
              </a:solidFill>
              <a:latin typeface="Times New Roman"/>
              <a:ea typeface="Times New Roman"/>
              <a:cs typeface="Times New Roman"/>
              <a:sym typeface="Times New Roman"/>
            </a:endParaRPr>
          </a:p>
          <a:p>
            <a:pPr marL="914400" lvl="1" indent="-304800" algn="just" rtl="0">
              <a:lnSpc>
                <a:spcPct val="100000"/>
              </a:lnSpc>
              <a:spcBef>
                <a:spcPts val="0"/>
              </a:spcBef>
              <a:spcAft>
                <a:spcPts val="0"/>
              </a:spcAft>
              <a:buClr>
                <a:schemeClr val="dk1"/>
              </a:buClr>
              <a:buSzPts val="1200"/>
              <a:buFont typeface="Times New Roman"/>
              <a:buAutoNum type="alphaLcPeriod"/>
            </a:pPr>
            <a:r>
              <a:rPr lang="en" sz="1200">
                <a:solidFill>
                  <a:schemeClr val="dk1"/>
                </a:solidFill>
                <a:latin typeface="Times New Roman"/>
                <a:ea typeface="Times New Roman"/>
                <a:cs typeface="Times New Roman"/>
                <a:sym typeface="Times New Roman"/>
              </a:rPr>
              <a:t>Creation of the Consumer Financial Protection Bureau </a:t>
            </a:r>
            <a:endParaRPr sz="1200">
              <a:solidFill>
                <a:schemeClr val="dk1"/>
              </a:solidFill>
              <a:latin typeface="Times New Roman"/>
              <a:ea typeface="Times New Roman"/>
              <a:cs typeface="Times New Roman"/>
              <a:sym typeface="Times New Roman"/>
            </a:endParaRPr>
          </a:p>
          <a:p>
            <a:pPr marL="1371600" lvl="2" indent="-304800" algn="just" rtl="0">
              <a:lnSpc>
                <a:spcPct val="100000"/>
              </a:lnSpc>
              <a:spcBef>
                <a:spcPts val="0"/>
              </a:spcBef>
              <a:spcAft>
                <a:spcPts val="0"/>
              </a:spcAft>
              <a:buClr>
                <a:schemeClr val="dk1"/>
              </a:buClr>
              <a:buSzPts val="1200"/>
              <a:buFont typeface="Times New Roman"/>
              <a:buAutoNum type="romanLcPeriod"/>
            </a:pPr>
            <a:r>
              <a:rPr lang="en" sz="1050">
                <a:solidFill>
                  <a:srgbClr val="202122"/>
                </a:solidFill>
                <a:highlight>
                  <a:srgbClr val="FFFFFF"/>
                </a:highlight>
              </a:rPr>
              <a:t>The CFPB was charged with protecting consumers against abuses related to credit cards, mortgages, and other financial products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6dbf72f6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6dbf72f6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Speaker notes - Austin</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Ability to pay </a:t>
            </a:r>
            <a:endParaRPr/>
          </a:p>
          <a:p>
            <a:pPr marL="914400" lvl="1" indent="-298450" algn="l" rtl="0">
              <a:spcBef>
                <a:spcPts val="0"/>
              </a:spcBef>
              <a:spcAft>
                <a:spcPts val="0"/>
              </a:spcAft>
              <a:buSzPts val="1100"/>
              <a:buAutoNum type="alphaLcPeriod"/>
            </a:pPr>
            <a:r>
              <a:rPr lang="en"/>
              <a:t>Space has been opened by those aforementioned regulations which push lenders to analyze the ability to pay of an applicant</a:t>
            </a:r>
            <a:endParaRPr/>
          </a:p>
          <a:p>
            <a:pPr marL="457200" lvl="0" indent="-298450" algn="l" rtl="0">
              <a:spcBef>
                <a:spcPts val="0"/>
              </a:spcBef>
              <a:spcAft>
                <a:spcPts val="0"/>
              </a:spcAft>
              <a:buSzPts val="1100"/>
              <a:buAutoNum type="arabicPeriod"/>
            </a:pPr>
            <a:r>
              <a:rPr lang="en"/>
              <a:t>BIAS</a:t>
            </a:r>
            <a:endParaRPr/>
          </a:p>
          <a:p>
            <a:pPr marL="914400" lvl="1" indent="-298450" algn="l" rtl="0">
              <a:spcBef>
                <a:spcPts val="0"/>
              </a:spcBef>
              <a:spcAft>
                <a:spcPts val="0"/>
              </a:spcAft>
              <a:buSzPts val="1100"/>
              <a:buAutoNum type="alphaLcPeriod"/>
            </a:pPr>
            <a:r>
              <a:rPr lang="en"/>
              <a:t>With the Equal Credit Opportunity Act, lenders must eliminate bias in their predictive modeling while also managing a great amount of data</a:t>
            </a:r>
            <a:endParaRPr/>
          </a:p>
          <a:p>
            <a:pPr marL="914400" lvl="1" indent="-298450" algn="l" rtl="0">
              <a:spcBef>
                <a:spcPts val="0"/>
              </a:spcBef>
              <a:spcAft>
                <a:spcPts val="0"/>
              </a:spcAft>
              <a:buSzPts val="1100"/>
              <a:buAutoNum type="alphaLcPeriod"/>
            </a:pPr>
            <a:r>
              <a:rPr lang="en"/>
              <a:t>Must use data properly</a:t>
            </a:r>
            <a:endParaRPr/>
          </a:p>
          <a:p>
            <a:pPr marL="1371600" lvl="2" indent="-298450" algn="just" rtl="0">
              <a:lnSpc>
                <a:spcPct val="100000"/>
              </a:lnSpc>
              <a:spcBef>
                <a:spcPts val="0"/>
              </a:spcBef>
              <a:spcAft>
                <a:spcPts val="0"/>
              </a:spcAft>
              <a:buSzPts val="1100"/>
              <a:buAutoNum type="romanLcPeriod"/>
            </a:pPr>
            <a:r>
              <a:rPr lang="en" sz="1200">
                <a:solidFill>
                  <a:schemeClr val="dk1"/>
                </a:solidFill>
                <a:latin typeface="Times New Roman"/>
                <a:ea typeface="Times New Roman"/>
                <a:cs typeface="Times New Roman"/>
                <a:sym typeface="Times New Roman"/>
              </a:rPr>
              <a:t>In order to build models that perform well across a national market covering a heterogeneous pool of applicants, the acquisition of data becomes paramount. </a:t>
            </a:r>
            <a:endParaRPr/>
          </a:p>
          <a:p>
            <a:pPr marL="457200" lvl="0" indent="-298450" algn="l" rtl="0">
              <a:spcBef>
                <a:spcPts val="0"/>
              </a:spcBef>
              <a:spcAft>
                <a:spcPts val="0"/>
              </a:spcAft>
              <a:buSzPts val="1100"/>
              <a:buAutoNum type="arabicPeriod"/>
            </a:pPr>
            <a:r>
              <a:rPr lang="en"/>
              <a:t>FINTECH COMPANIES </a:t>
            </a:r>
            <a:endParaRPr/>
          </a:p>
          <a:p>
            <a:pPr marL="914400" lvl="1" indent="-298450" algn="l" rtl="0">
              <a:spcBef>
                <a:spcPts val="0"/>
              </a:spcBef>
              <a:spcAft>
                <a:spcPts val="0"/>
              </a:spcAft>
              <a:buSzPts val="1100"/>
              <a:buAutoNum type="alphaLcPeriod"/>
            </a:pPr>
            <a:r>
              <a:rPr lang="en"/>
              <a:t>AIRE - arising to solve this problem for lenders</a:t>
            </a:r>
            <a:endParaRPr/>
          </a:p>
          <a:p>
            <a:pPr marL="0" lvl="0" indent="0" algn="l" rtl="0">
              <a:spcBef>
                <a:spcPts val="0"/>
              </a:spcBef>
              <a:spcAft>
                <a:spcPts val="0"/>
              </a:spcAft>
              <a:buNone/>
            </a:pPr>
            <a:endParaRPr/>
          </a:p>
          <a:p>
            <a:pPr marL="0" lvl="0" indent="0" algn="l" rtl="0">
              <a:spcBef>
                <a:spcPts val="0"/>
              </a:spcBef>
              <a:spcAft>
                <a:spcPts val="0"/>
              </a:spcAft>
              <a:buNone/>
            </a:pPr>
            <a:r>
              <a:rPr lang="en"/>
              <a:t>Costly adhoc interviews → Leaves space for FinTech companies which create </a:t>
            </a:r>
            <a:r>
              <a:rPr lang="en" sz="1200">
                <a:solidFill>
                  <a:schemeClr val="dk1"/>
                </a:solidFill>
                <a:latin typeface="Times New Roman"/>
                <a:ea typeface="Times New Roman"/>
                <a:cs typeface="Times New Roman"/>
                <a:sym typeface="Times New Roman"/>
              </a:rPr>
              <a:t>a scalable solution</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reduce costs and improve credit models significantly for lenders </a:t>
            </a:r>
            <a:endParaRPr sz="120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addition to helping applicants that are overlooked by existing credit models.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3a84ccbb4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3a84ccbb4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4 key requirements in the credit decision process for lenders</a:t>
            </a:r>
            <a:endParaRPr sz="1300">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Past Credit Behavior</a:t>
            </a:r>
            <a:endParaRPr b="1">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This space controlled by Traditional credit bureaus</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Experian, Equifax, Transunion</a:t>
            </a:r>
            <a:endParaRPr>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Affordability, a.k.a  ability to pay (new)</a:t>
            </a:r>
            <a:endParaRPr b="1">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Following changing regulatory requirements this space has opened up</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Manual solutions (no other unified offerings)</a:t>
            </a:r>
            <a:endParaRPr b="1">
              <a:solidFill>
                <a:srgbClr val="595959"/>
              </a:solidFill>
              <a:latin typeface="Lato"/>
              <a:ea typeface="Lato"/>
              <a:cs typeface="Lato"/>
              <a:sym typeface="Lato"/>
            </a:endParaRPr>
          </a:p>
          <a:p>
            <a:pPr marL="1828800" lvl="3"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Manual solutions by lenders</a:t>
            </a:r>
            <a:endParaRPr>
              <a:solidFill>
                <a:srgbClr val="595959"/>
              </a:solidFill>
              <a:latin typeface="Lato"/>
              <a:ea typeface="Lato"/>
              <a:cs typeface="Lato"/>
              <a:sym typeface="Lato"/>
            </a:endParaRPr>
          </a:p>
          <a:p>
            <a:pPr marL="1828800" lvl="3"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Not outsourced</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The Work Number by Equifax</a:t>
            </a:r>
            <a:endParaRPr b="1">
              <a:solidFill>
                <a:srgbClr val="595959"/>
              </a:solidFill>
              <a:latin typeface="Lato"/>
              <a:ea typeface="Lato"/>
              <a:cs typeface="Lato"/>
              <a:sym typeface="Lato"/>
            </a:endParaRPr>
          </a:p>
          <a:p>
            <a:pPr marL="1828800" lvl="3"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The Work Number main outputs are validating an applicants identity, education status, and tax data. It also allows lenders to match an individual with the social security administration, allowing lenders to obtain tax and wage statements, painting a better picture of the historical records of an individual</a:t>
            </a:r>
            <a:endParaRPr b="1">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Pulse by Aire</a:t>
            </a:r>
            <a:endParaRPr b="1">
              <a:solidFill>
                <a:srgbClr val="595959"/>
              </a:solidFill>
              <a:latin typeface="Lato"/>
              <a:ea typeface="Lato"/>
              <a:cs typeface="Lato"/>
              <a:sym typeface="Lato"/>
            </a:endParaRPr>
          </a:p>
          <a:p>
            <a:pPr marL="1828800" lvl="3" indent="-298450" algn="just" rtl="0">
              <a:lnSpc>
                <a:spcPct val="100000"/>
              </a:lnSpc>
              <a:spcBef>
                <a:spcPts val="0"/>
              </a:spcBef>
              <a:spcAft>
                <a:spcPts val="0"/>
              </a:spcAft>
              <a:buClr>
                <a:srgbClr val="595959"/>
              </a:buClr>
              <a:buSzPts val="1100"/>
              <a:buFont typeface="Lato"/>
              <a:buChar char="●"/>
            </a:pPr>
            <a:r>
              <a:rPr lang="en" sz="1200">
                <a:solidFill>
                  <a:schemeClr val="dk1"/>
                </a:solidFill>
                <a:latin typeface="Times New Roman"/>
                <a:ea typeface="Times New Roman"/>
                <a:cs typeface="Times New Roman"/>
                <a:sym typeface="Times New Roman"/>
              </a:rPr>
              <a:t>create modules (a set of statistics and estimates) that give better insights into the future outlook of an applicant</a:t>
            </a:r>
            <a:endParaRPr sz="1200">
              <a:solidFill>
                <a:schemeClr val="dk1"/>
              </a:solidFill>
              <a:latin typeface="Times New Roman"/>
              <a:ea typeface="Times New Roman"/>
              <a:cs typeface="Times New Roman"/>
              <a:sym typeface="Times New Roman"/>
            </a:endParaRPr>
          </a:p>
          <a:p>
            <a:pPr marL="1828800" lvl="3" indent="-304800" algn="just" rtl="0">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While the work number produces information adjacent to ability to pay, Pulse is the only product directly focusing on creating forward looking projections to advise lenders on how affordable credit is for a given applicant. </a:t>
            </a:r>
            <a:endParaRPr sz="1200">
              <a:solidFill>
                <a:schemeClr val="dk1"/>
              </a:solidFill>
              <a:latin typeface="Times New Roman"/>
              <a:ea typeface="Times New Roman"/>
              <a:cs typeface="Times New Roman"/>
              <a:sym typeface="Times New Roman"/>
            </a:endParaRPr>
          </a:p>
          <a:p>
            <a:pPr marL="914400" lvl="1"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Identity</a:t>
            </a:r>
            <a:endParaRPr b="1">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Onfido, LexisNexis, Trulioo, Comply Advantage</a:t>
            </a:r>
            <a:endParaRPr>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b="1">
                <a:solidFill>
                  <a:srgbClr val="595959"/>
                </a:solidFill>
                <a:latin typeface="Lato"/>
                <a:ea typeface="Lato"/>
                <a:cs typeface="Lato"/>
                <a:sym typeface="Lato"/>
              </a:rPr>
              <a:t>Fraud Risk</a:t>
            </a:r>
            <a:endParaRPr b="1">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Custom Bespoke Internal Systems, Cifas, IBM, SAS</a:t>
            </a:r>
            <a:endParaRPr>
              <a:solidFill>
                <a:srgbClr val="595959"/>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3a84ccbb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3a84ccbb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1200">
                <a:solidFill>
                  <a:schemeClr val="dk1"/>
                </a:solidFill>
                <a:latin typeface="Times New Roman"/>
                <a:ea typeface="Times New Roman"/>
                <a:cs typeface="Times New Roman"/>
                <a:sym typeface="Times New Roman"/>
              </a:rPr>
              <a:t>Adding speaker Notes - Austin</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Aire’s Goal: To Deliver fully auditable credit insight for lenders, built specifically to comply with FCRA, ECOA and other consumer protection laws - Aire’s goal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3a84ccbb4_1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3a84ccbb4_1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Rafiq</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3a84ccbb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3a84ccbb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is what we were tasked with. The ASK. Our semester long project and research was focused on understanding this idea and developing a model to predict this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Ability to pay equation</a:t>
            </a:r>
            <a:endParaRPr/>
          </a:p>
          <a:p>
            <a:pPr marL="914400" lvl="1" indent="-298450" algn="l" rtl="0">
              <a:spcBef>
                <a:spcPts val="0"/>
              </a:spcBef>
              <a:spcAft>
                <a:spcPts val="0"/>
              </a:spcAft>
              <a:buSzPts val="1100"/>
              <a:buChar char="○"/>
            </a:pPr>
            <a:r>
              <a:rPr lang="en"/>
              <a:t>Tie back to Austin’s regulation discussion</a:t>
            </a:r>
            <a:endParaRPr/>
          </a:p>
          <a:p>
            <a:pPr marL="457200" lvl="0" indent="-298450" algn="l" rtl="0">
              <a:spcBef>
                <a:spcPts val="0"/>
              </a:spcBef>
              <a:spcAft>
                <a:spcPts val="0"/>
              </a:spcAft>
              <a:buSzPts val="1100"/>
              <a:buChar char="●"/>
            </a:pPr>
            <a:r>
              <a:rPr lang="en"/>
              <a:t>Assumption with equation is that expenses remain relatively stable, so our focus is modeling income stability </a:t>
            </a:r>
            <a:endParaRPr/>
          </a:p>
          <a:p>
            <a:pPr marL="914400" lvl="1" indent="-298450" algn="l" rtl="0">
              <a:spcBef>
                <a:spcPts val="0"/>
              </a:spcBef>
              <a:spcAft>
                <a:spcPts val="0"/>
              </a:spcAft>
              <a:buSzPts val="1100"/>
              <a:buChar char="○"/>
            </a:pPr>
            <a:r>
              <a:rPr lang="en"/>
              <a:t>This is not the case for everyone clearly as expenses can suddenly increase or even decrease</a:t>
            </a:r>
            <a:endParaRPr/>
          </a:p>
          <a:p>
            <a:pPr marL="914400" lvl="1" indent="-298450" algn="l" rtl="0">
              <a:spcBef>
                <a:spcPts val="0"/>
              </a:spcBef>
              <a:spcAft>
                <a:spcPts val="0"/>
              </a:spcAft>
              <a:buSzPts val="1100"/>
              <a:buChar char="○"/>
            </a:pPr>
            <a:r>
              <a:rPr lang="en"/>
              <a:t>however, it is a general assumption that is sufficient for the general population</a:t>
            </a:r>
            <a:endParaRPr/>
          </a:p>
          <a:p>
            <a:pPr marL="457200" lvl="0" indent="-298450" algn="l" rtl="0">
              <a:spcBef>
                <a:spcPts val="0"/>
              </a:spcBef>
              <a:spcAft>
                <a:spcPts val="0"/>
              </a:spcAft>
              <a:buSzPts val="1100"/>
              <a:buChar char="●"/>
            </a:pPr>
            <a:r>
              <a:rPr lang="en"/>
              <a:t>In order to model income stability, we have to define it </a:t>
            </a:r>
            <a:endParaRPr/>
          </a:p>
          <a:p>
            <a:pPr marL="914400" lvl="1" indent="-298450" algn="l" rtl="0">
              <a:spcBef>
                <a:spcPts val="0"/>
              </a:spcBef>
              <a:spcAft>
                <a:spcPts val="0"/>
              </a:spcAft>
              <a:buSzPts val="1100"/>
              <a:buChar char="○"/>
            </a:pPr>
            <a:r>
              <a:rPr lang="en"/>
              <a:t>Say definition</a:t>
            </a:r>
            <a:endParaRPr/>
          </a:p>
          <a:p>
            <a:pPr marL="914400" lvl="1" indent="-298450" algn="l" rtl="0">
              <a:spcBef>
                <a:spcPts val="0"/>
              </a:spcBef>
              <a:spcAft>
                <a:spcPts val="0"/>
              </a:spcAft>
              <a:buSzPts val="1100"/>
              <a:buChar char="○"/>
            </a:pPr>
            <a:r>
              <a:rPr lang="en"/>
              <a:t>We will discuss later that the 90% is a suggested value and can be customized by lenders to be potentially lower or higher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50589ac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50589ac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lnSpc>
                <a:spcPct val="150000"/>
              </a:lnSpc>
              <a:spcBef>
                <a:spcPts val="0"/>
              </a:spcBef>
              <a:spcAft>
                <a:spcPts val="0"/>
              </a:spcAft>
              <a:buSzPts val="1100"/>
              <a:buChar char="●"/>
            </a:pPr>
            <a:r>
              <a:rPr lang="en"/>
              <a:t>initial model ideas:</a:t>
            </a:r>
            <a:endParaRPr/>
          </a:p>
          <a:p>
            <a:pPr marL="914400" lvl="1" indent="-298450" algn="just" rtl="0">
              <a:lnSpc>
                <a:spcPct val="150000"/>
              </a:lnSpc>
              <a:spcBef>
                <a:spcPts val="0"/>
              </a:spcBef>
              <a:spcAft>
                <a:spcPts val="0"/>
              </a:spcAft>
              <a:buSzPts val="1100"/>
              <a:buChar char="○"/>
            </a:pPr>
            <a:r>
              <a:rPr lang="en"/>
              <a:t>Based on machine learning setup</a:t>
            </a:r>
            <a:endParaRPr/>
          </a:p>
          <a:p>
            <a:pPr marL="1371600" lvl="2" indent="-298450" algn="just" rtl="0">
              <a:lnSpc>
                <a:spcPct val="150000"/>
              </a:lnSpc>
              <a:spcBef>
                <a:spcPts val="0"/>
              </a:spcBef>
              <a:spcAft>
                <a:spcPts val="0"/>
              </a:spcAft>
              <a:buSzPts val="1100"/>
              <a:buChar char="■"/>
            </a:pPr>
            <a:r>
              <a:rPr lang="en"/>
              <a:t>Income for the next year is based on a function of X (numerous characteristics such as previous salaries, job title, certifications) with relation to i (index of each person) and t (for a given year)</a:t>
            </a:r>
            <a:endParaRPr/>
          </a:p>
          <a:p>
            <a:pPr marL="1371600" lvl="2" indent="-298450" algn="just" rtl="0">
              <a:lnSpc>
                <a:spcPct val="150000"/>
              </a:lnSpc>
              <a:spcBef>
                <a:spcPts val="0"/>
              </a:spcBef>
              <a:spcAft>
                <a:spcPts val="0"/>
              </a:spcAft>
              <a:buClr>
                <a:schemeClr val="dk1"/>
              </a:buClr>
              <a:buSzPts val="1100"/>
              <a:buChar char="■"/>
            </a:pPr>
            <a:r>
              <a:rPr lang="en">
                <a:solidFill>
                  <a:schemeClr val="dk1"/>
                </a:solidFill>
              </a:rPr>
              <a:t>Another idea was to get past income data to better predict future income (too much time to put in that info for interview and not accessible data for us to get)</a:t>
            </a:r>
            <a:endParaRPr/>
          </a:p>
          <a:p>
            <a:pPr marL="1828800" lvl="3" indent="-298450" algn="just" rtl="0">
              <a:lnSpc>
                <a:spcPct val="150000"/>
              </a:lnSpc>
              <a:spcBef>
                <a:spcPts val="0"/>
              </a:spcBef>
              <a:spcAft>
                <a:spcPts val="0"/>
              </a:spcAft>
              <a:buSzPts val="1100"/>
              <a:buChar char="●"/>
            </a:pPr>
            <a:r>
              <a:rPr lang="en"/>
              <a:t>Many approaches to this such as regression and matching </a:t>
            </a:r>
            <a:endParaRPr/>
          </a:p>
          <a:p>
            <a:pPr marL="1371600" lvl="2" indent="-298450" algn="just" rtl="0">
              <a:lnSpc>
                <a:spcPct val="150000"/>
              </a:lnSpc>
              <a:spcBef>
                <a:spcPts val="0"/>
              </a:spcBef>
              <a:spcAft>
                <a:spcPts val="0"/>
              </a:spcAft>
              <a:buSzPts val="1100"/>
              <a:buChar char="■"/>
            </a:pPr>
            <a:r>
              <a:rPr lang="en"/>
              <a:t>Overall we realized this was infeasible and moved on </a:t>
            </a:r>
            <a:endParaRPr/>
          </a:p>
          <a:p>
            <a:pPr marL="457200" lvl="0" indent="-298450" algn="just" rtl="0">
              <a:lnSpc>
                <a:spcPct val="150000"/>
              </a:lnSpc>
              <a:spcBef>
                <a:spcPts val="0"/>
              </a:spcBef>
              <a:spcAft>
                <a:spcPts val="0"/>
              </a:spcAft>
              <a:buSzPts val="1100"/>
              <a:buChar char="●"/>
            </a:pPr>
            <a:r>
              <a:rPr lang="en"/>
              <a:t>Pivoted: </a:t>
            </a:r>
            <a:endParaRPr/>
          </a:p>
          <a:p>
            <a:pPr marL="914400" lvl="1" indent="-298450" algn="just" rtl="0">
              <a:lnSpc>
                <a:spcPct val="150000"/>
              </a:lnSpc>
              <a:spcBef>
                <a:spcPts val="0"/>
              </a:spcBef>
              <a:spcAft>
                <a:spcPts val="0"/>
              </a:spcAft>
              <a:buSzPts val="1100"/>
              <a:buChar char="○"/>
            </a:pPr>
            <a:r>
              <a:rPr lang="en"/>
              <a:t>turning point realization was to predict probability of not stable income (much easier to compute and this got the ball rolling for us)</a:t>
            </a:r>
            <a:endParaRPr/>
          </a:p>
          <a:p>
            <a:pPr marL="914400" lvl="1" indent="-298450" algn="just" rtl="0">
              <a:lnSpc>
                <a:spcPct val="150000"/>
              </a:lnSpc>
              <a:spcBef>
                <a:spcPts val="0"/>
              </a:spcBef>
              <a:spcAft>
                <a:spcPts val="0"/>
              </a:spcAft>
              <a:buSzPts val="1100"/>
              <a:buChar char="○"/>
            </a:pPr>
            <a:r>
              <a:rPr lang="en"/>
              <a:t>We decided to show our approach to modeling income stability through a probability tree, where subproblems are solvable </a:t>
            </a:r>
            <a:endParaRPr/>
          </a:p>
          <a:p>
            <a:pPr marL="1371600" lvl="2" indent="-298450" algn="just" rtl="0">
              <a:lnSpc>
                <a:spcPct val="150000"/>
              </a:lnSpc>
              <a:spcBef>
                <a:spcPts val="0"/>
              </a:spcBef>
              <a:spcAft>
                <a:spcPts val="0"/>
              </a:spcAft>
              <a:buSzPts val="1100"/>
              <a:buChar char="■"/>
            </a:pPr>
            <a:r>
              <a:rPr lang="en"/>
              <a:t>See in next slide</a:t>
            </a:r>
            <a:endParaRPr/>
          </a:p>
          <a:p>
            <a:pPr marL="457200" lvl="0" indent="-298450" algn="just" rtl="0">
              <a:lnSpc>
                <a:spcPct val="150000"/>
              </a:lnSpc>
              <a:spcBef>
                <a:spcPts val="0"/>
              </a:spcBef>
              <a:spcAft>
                <a:spcPts val="0"/>
              </a:spcAft>
              <a:buSzPts val="1100"/>
              <a:buChar char="●"/>
            </a:pPr>
            <a:r>
              <a:rPr lang="en"/>
              <a:t>this scenario of an applicant with 1 job covers the majority of users</a:t>
            </a:r>
            <a:endParaRPr/>
          </a:p>
          <a:p>
            <a:pPr marL="914400" lvl="1" indent="-298450" algn="just" rtl="0">
              <a:lnSpc>
                <a:spcPct val="150000"/>
              </a:lnSpc>
              <a:spcBef>
                <a:spcPts val="0"/>
              </a:spcBef>
              <a:spcAft>
                <a:spcPts val="0"/>
              </a:spcAft>
              <a:buSzPts val="1100"/>
              <a:buChar char="○"/>
            </a:pPr>
            <a:r>
              <a:rPr lang="en"/>
              <a:t>not privy to salary versus hourly</a:t>
            </a:r>
            <a:endParaRPr/>
          </a:p>
          <a:p>
            <a:pPr marL="457200" lvl="0" indent="-298450" algn="just" rtl="0">
              <a:lnSpc>
                <a:spcPct val="150000"/>
              </a:lnSpc>
              <a:spcBef>
                <a:spcPts val="0"/>
              </a:spcBef>
              <a:spcAft>
                <a:spcPts val="0"/>
              </a:spcAft>
              <a:buSzPts val="1100"/>
              <a:buChar char="●"/>
            </a:pPr>
            <a:r>
              <a:rPr lang="en"/>
              <a:t>This is what we model </a:t>
            </a:r>
            <a:endParaRPr/>
          </a:p>
          <a:p>
            <a:pPr marL="0" lvl="0" indent="0" algn="just" rtl="0">
              <a:lnSpc>
                <a:spcPct val="150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725f61cf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725f61cf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Explain that it starters with the assumption that the applicant has a job</a:t>
            </a:r>
            <a:endParaRPr/>
          </a:p>
          <a:p>
            <a:pPr marL="914400" lvl="1" indent="-298450" algn="l" rtl="0">
              <a:spcBef>
                <a:spcPts val="0"/>
              </a:spcBef>
              <a:spcAft>
                <a:spcPts val="0"/>
              </a:spcAft>
              <a:buSzPts val="1100"/>
              <a:buChar char="○"/>
            </a:pPr>
            <a:r>
              <a:rPr lang="en"/>
              <a:t>We were thinking of ways to model the situation that an applicant does not have a job and applies for a loan </a:t>
            </a:r>
            <a:endParaRPr/>
          </a:p>
          <a:p>
            <a:pPr marL="914400" lvl="1" indent="-298450" algn="l" rtl="0">
              <a:spcBef>
                <a:spcPts val="0"/>
              </a:spcBef>
              <a:spcAft>
                <a:spcPts val="0"/>
              </a:spcAft>
              <a:buSzPts val="1100"/>
              <a:buChar char="○"/>
            </a:pPr>
            <a:r>
              <a:rPr lang="en"/>
              <a:t>Aneesh informed us that this is a non-issue since if someone does not have a job, they will be rejected almost every time for the most part </a:t>
            </a:r>
            <a:endParaRPr/>
          </a:p>
          <a:p>
            <a:pPr marL="457200" lvl="0" indent="-298450" algn="l" rtl="0">
              <a:spcBef>
                <a:spcPts val="0"/>
              </a:spcBef>
              <a:spcAft>
                <a:spcPts val="0"/>
              </a:spcAft>
              <a:buSzPts val="1100"/>
              <a:buChar char="●"/>
            </a:pPr>
            <a:r>
              <a:rPr lang="en"/>
              <a:t>This is our probability model laid out in a tree format</a:t>
            </a:r>
            <a:endParaRPr/>
          </a:p>
          <a:p>
            <a:pPr marL="457200" lvl="0" indent="-298450" algn="l" rtl="0">
              <a:spcBef>
                <a:spcPts val="0"/>
              </a:spcBef>
              <a:spcAft>
                <a:spcPts val="0"/>
              </a:spcAft>
              <a:buSzPts val="1100"/>
              <a:buChar char="●"/>
            </a:pPr>
            <a:r>
              <a:rPr lang="en"/>
              <a:t>I will go variable by variable to highlight their meanings and implications associated with them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4a18d4068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4a18d406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 is the first variable to understand as it is the first node of the tree</a:t>
            </a:r>
            <a:endParaRPr/>
          </a:p>
          <a:p>
            <a:pPr marL="457200" lvl="0" indent="-298450" algn="l" rtl="0">
              <a:spcBef>
                <a:spcPts val="0"/>
              </a:spcBef>
              <a:spcAft>
                <a:spcPts val="0"/>
              </a:spcAft>
              <a:buSzPts val="1100"/>
              <a:buChar char="●"/>
            </a:pPr>
            <a:r>
              <a:rPr lang="en"/>
              <a:t>It is the probability an applicant loses their job</a:t>
            </a:r>
            <a:endParaRPr/>
          </a:p>
          <a:p>
            <a:pPr marL="457200" lvl="0" indent="-298450" algn="l" rtl="0">
              <a:spcBef>
                <a:spcPts val="0"/>
              </a:spcBef>
              <a:spcAft>
                <a:spcPts val="0"/>
              </a:spcAft>
              <a:buClr>
                <a:schemeClr val="dk1"/>
              </a:buClr>
              <a:buSzPts val="1100"/>
              <a:buChar char="●"/>
            </a:pPr>
            <a:r>
              <a:rPr lang="en">
                <a:solidFill>
                  <a:schemeClr val="dk1"/>
                </a:solidFill>
              </a:rPr>
              <a:t>Estimate Aire makes themselves before they make the income instability estimate </a:t>
            </a:r>
            <a:endParaRPr/>
          </a:p>
          <a:p>
            <a:pPr marL="457200" lvl="0" indent="-298450" algn="l" rtl="0">
              <a:spcBef>
                <a:spcPts val="0"/>
              </a:spcBef>
              <a:spcAft>
                <a:spcPts val="0"/>
              </a:spcAft>
              <a:buSzPts val="1100"/>
              <a:buChar char="●"/>
            </a:pPr>
            <a:r>
              <a:rPr lang="en"/>
              <a:t>Data needed for it is current job title and employer data, which is already owned by Aire </a:t>
            </a:r>
            <a:endParaRPr/>
          </a:p>
          <a:p>
            <a:pPr marL="914400" lvl="1" indent="-298450" algn="l" rtl="0">
              <a:spcBef>
                <a:spcPts val="0"/>
              </a:spcBef>
              <a:spcAft>
                <a:spcPts val="0"/>
              </a:spcAft>
              <a:buSzPts val="1100"/>
              <a:buChar char="○"/>
            </a:pPr>
            <a:r>
              <a:rPr lang="en"/>
              <a:t>Job board data is data from various job websites such as Indeed or LinkedIn that provide information about job postings and salary/ hourly wage data as well </a:t>
            </a:r>
            <a:endParaRPr/>
          </a:p>
          <a:p>
            <a:pPr marL="914400" lvl="1" indent="-298450" algn="l" rtl="0">
              <a:spcBef>
                <a:spcPts val="0"/>
              </a:spcBef>
              <a:spcAft>
                <a:spcPts val="0"/>
              </a:spcAft>
              <a:buSzPts val="1100"/>
              <a:buChar char="○"/>
            </a:pPr>
            <a:r>
              <a:rPr lang="en"/>
              <a:t>This data is matched to the sector in which an applicant works </a:t>
            </a:r>
            <a:endParaRPr/>
          </a:p>
          <a:p>
            <a:pPr marL="914400" lvl="1" indent="-298450" algn="l" rtl="0">
              <a:spcBef>
                <a:spcPts val="0"/>
              </a:spcBef>
              <a:spcAft>
                <a:spcPts val="0"/>
              </a:spcAft>
              <a:buSzPts val="1100"/>
              <a:buChar char="○"/>
            </a:pPr>
            <a:r>
              <a:rPr lang="en"/>
              <a:t>Better determine probability of retention probability for a specific sector </a:t>
            </a:r>
            <a:endParaRPr/>
          </a:p>
          <a:p>
            <a:pPr marL="1371600" lvl="2" indent="-298450" algn="l" rtl="0">
              <a:spcBef>
                <a:spcPts val="0"/>
              </a:spcBef>
              <a:spcAft>
                <a:spcPts val="0"/>
              </a:spcAft>
              <a:buSzPts val="1100"/>
              <a:buChar char="■"/>
            </a:pPr>
            <a:r>
              <a:rPr lang="en"/>
              <a:t>For example an actuary versus a semi truck driver have very different retention probabilities and having a sector level prediction allows for this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4a18d4068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4a18d406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“q” variable is probability an applicant’s income declines given that they keep their job</a:t>
            </a:r>
            <a:endParaRPr/>
          </a:p>
          <a:p>
            <a:pPr marL="914400" lvl="1" indent="-298450" algn="l" rtl="0">
              <a:spcBef>
                <a:spcPts val="0"/>
              </a:spcBef>
              <a:spcAft>
                <a:spcPts val="0"/>
              </a:spcAft>
              <a:buSzPts val="1100"/>
              <a:buChar char="○"/>
            </a:pPr>
            <a:r>
              <a:rPr lang="en"/>
              <a:t>Seen in tree </a:t>
            </a:r>
            <a:endParaRPr/>
          </a:p>
          <a:p>
            <a:pPr marL="457200" lvl="0" indent="-298450" algn="l" rtl="0">
              <a:spcBef>
                <a:spcPts val="0"/>
              </a:spcBef>
              <a:spcAft>
                <a:spcPts val="0"/>
              </a:spcAft>
              <a:buSzPts val="1100"/>
              <a:buChar char="●"/>
            </a:pPr>
            <a:r>
              <a:rPr lang="en"/>
              <a:t>We have the assumption that incomes for a given job do not decline so “q”= 0</a:t>
            </a:r>
            <a:endParaRPr/>
          </a:p>
          <a:p>
            <a:pPr marL="914400" lvl="1" indent="-298450" algn="l" rtl="0">
              <a:spcBef>
                <a:spcPts val="0"/>
              </a:spcBef>
              <a:spcAft>
                <a:spcPts val="0"/>
              </a:spcAft>
              <a:buSzPts val="1100"/>
              <a:buChar char="○"/>
            </a:pPr>
            <a:r>
              <a:rPr lang="en"/>
              <a:t>this assumption is false but performs well for a large portion of applicants (especially salaried workers)</a:t>
            </a:r>
            <a:endParaRPr/>
          </a:p>
          <a:p>
            <a:pPr marL="914400" lvl="1" indent="-298450" algn="l" rtl="0">
              <a:spcBef>
                <a:spcPts val="0"/>
              </a:spcBef>
              <a:spcAft>
                <a:spcPts val="0"/>
              </a:spcAft>
              <a:buSzPts val="1100"/>
              <a:buChar char="○"/>
            </a:pPr>
            <a:r>
              <a:rPr lang="en"/>
              <a:t>It is simple and initial execution is easier </a:t>
            </a:r>
            <a:endParaRPr/>
          </a:p>
          <a:p>
            <a:pPr marL="457200" lvl="0" indent="-298450" algn="l" rtl="0">
              <a:spcBef>
                <a:spcPts val="0"/>
              </a:spcBef>
              <a:spcAft>
                <a:spcPts val="0"/>
              </a:spcAft>
              <a:buSzPts val="1100"/>
              <a:buChar char="●"/>
            </a:pPr>
            <a:r>
              <a:rPr lang="en"/>
              <a:t>The potential for future improvements for this variable would allow for this false assumption to be remedied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562cf1c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562cf1c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4a18d4068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4a18d406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 variable represents the probability that the applicant does not find a new job with income greater than 90% of their previous job’s income</a:t>
            </a:r>
            <a:endParaRPr/>
          </a:p>
          <a:p>
            <a:pPr marL="914400" lvl="1" indent="-298450" algn="l" rtl="0">
              <a:spcBef>
                <a:spcPts val="0"/>
              </a:spcBef>
              <a:spcAft>
                <a:spcPts val="0"/>
              </a:spcAft>
              <a:buSzPts val="1100"/>
              <a:buChar char="○"/>
            </a:pPr>
            <a:r>
              <a:rPr lang="en"/>
              <a:t>Assumes job lost so “p” </a:t>
            </a:r>
            <a:endParaRPr/>
          </a:p>
          <a:p>
            <a:pPr marL="457200" lvl="0" indent="-298450" algn="l" rtl="0">
              <a:spcBef>
                <a:spcPts val="0"/>
              </a:spcBef>
              <a:spcAft>
                <a:spcPts val="0"/>
              </a:spcAft>
              <a:buSzPts val="1100"/>
              <a:buChar char="●"/>
            </a:pPr>
            <a:r>
              <a:rPr lang="en"/>
              <a:t>We propose estimating “1-r” which is calculated for replacement job and sufficient replacement income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50589ac1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50589ac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As mentioned, “r” is based on finding a new job and finding a job with sufficient income (90%) </a:t>
            </a:r>
            <a:endParaRPr/>
          </a:p>
          <a:p>
            <a:pPr marL="457200" lvl="0" indent="-298450" algn="l" rtl="0">
              <a:spcBef>
                <a:spcPts val="0"/>
              </a:spcBef>
              <a:spcAft>
                <a:spcPts val="0"/>
              </a:spcAft>
              <a:buClr>
                <a:schemeClr val="dk1"/>
              </a:buClr>
              <a:buSzPts val="1100"/>
              <a:buChar char="●"/>
            </a:pPr>
            <a:r>
              <a:rPr lang="en">
                <a:solidFill>
                  <a:schemeClr val="dk1"/>
                </a:solidFill>
              </a:rPr>
              <a:t>We gather this data from personal information provided in the interview and matched to job board data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Personal information such as current salary is matched to job board data to better predict on an individual level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Compare applicant’s salary to other similar jobs based on title, company, location, etc.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Also Aire provided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a given job title and location, the data contains the distribution of salary offers and information on job postings and fillings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allows us to measure the probability of finding sufficient income given that a new job is found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can also find the probability of finding a job itself by comparing the number of jobs available in a given area and number of unemployed working age people (BLS data) </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725f61cf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725f61cf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Probability that income is unstable, “Y”</a:t>
            </a:r>
            <a:endParaRPr sz="1300">
              <a:solidFill>
                <a:srgbClr val="595959"/>
              </a:solidFill>
              <a:latin typeface="Lato"/>
              <a:ea typeface="Lato"/>
              <a:cs typeface="Lato"/>
              <a:sym typeface="Lato"/>
            </a:endParaRPr>
          </a:p>
          <a:p>
            <a:pPr marL="914400" lvl="1"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Probability that a user has reached the second (Income stream declines) and fourth (don’t find a replacement job) nodes of the tree </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Highlight how it works with tree </a:t>
            </a:r>
            <a:endParaRPr sz="1300">
              <a:solidFill>
                <a:srgbClr val="595959"/>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3a84ccbb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3a84ccbb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Model can be successfully and efficiently implemented</a:t>
            </a:r>
            <a:endParaRPr/>
          </a:p>
          <a:p>
            <a:pPr marL="457200" lvl="0" indent="-298450" algn="l" rtl="0">
              <a:spcBef>
                <a:spcPts val="0"/>
              </a:spcBef>
              <a:spcAft>
                <a:spcPts val="0"/>
              </a:spcAft>
              <a:buSzPts val="1100"/>
              <a:buChar char="●"/>
            </a:pPr>
            <a:r>
              <a:rPr lang="en"/>
              <a:t>All data needed for variables are Aire owned data as in we would not need new data for this model </a:t>
            </a:r>
            <a:endParaRPr/>
          </a:p>
          <a:p>
            <a:pPr marL="457200" lvl="0" indent="-298450" algn="l" rtl="0">
              <a:spcBef>
                <a:spcPts val="0"/>
              </a:spcBef>
              <a:spcAft>
                <a:spcPts val="0"/>
              </a:spcAft>
              <a:buSzPts val="1100"/>
              <a:buChar char="●"/>
            </a:pPr>
            <a:r>
              <a:rPr lang="en"/>
              <a:t>The aire user interface will also not change</a:t>
            </a:r>
            <a:endParaRPr/>
          </a:p>
          <a:p>
            <a:pPr marL="914400" lvl="1" indent="-298450" algn="l" rtl="0">
              <a:spcBef>
                <a:spcPts val="0"/>
              </a:spcBef>
              <a:spcAft>
                <a:spcPts val="0"/>
              </a:spcAft>
              <a:buSzPts val="1100"/>
              <a:buChar char="○"/>
            </a:pPr>
            <a:r>
              <a:rPr lang="en"/>
              <a:t>No new interview questions</a:t>
            </a:r>
            <a:endParaRPr/>
          </a:p>
          <a:p>
            <a:pPr marL="914400" lvl="1" indent="-298450" algn="l" rtl="0">
              <a:spcBef>
                <a:spcPts val="0"/>
              </a:spcBef>
              <a:spcAft>
                <a:spcPts val="0"/>
              </a:spcAft>
              <a:buSzPts val="1100"/>
              <a:buChar char="○"/>
            </a:pPr>
            <a:r>
              <a:rPr lang="en"/>
              <a:t>Interview completion rate is very important since banks pay based on completed interviews </a:t>
            </a:r>
            <a:endParaRPr/>
          </a:p>
          <a:p>
            <a:pPr marL="1371600" lvl="2" indent="-298450" algn="l" rtl="0">
              <a:spcBef>
                <a:spcPts val="0"/>
              </a:spcBef>
              <a:spcAft>
                <a:spcPts val="0"/>
              </a:spcAft>
              <a:buSzPts val="1100"/>
              <a:buChar char="■"/>
            </a:pPr>
            <a:r>
              <a:rPr lang="en"/>
              <a:t>No new questions so time and completion rates will remain the same</a:t>
            </a:r>
            <a:endParaRPr/>
          </a:p>
          <a:p>
            <a:pPr marL="457200" lvl="0" indent="-298450" algn="l" rtl="0">
              <a:spcBef>
                <a:spcPts val="0"/>
              </a:spcBef>
              <a:spcAft>
                <a:spcPts val="0"/>
              </a:spcAft>
              <a:buSzPts val="1100"/>
              <a:buChar char="●"/>
            </a:pPr>
            <a:r>
              <a:rPr lang="en"/>
              <a:t>Model run time not </a:t>
            </a:r>
            <a:r>
              <a:rPr lang="en" u="sng"/>
              <a:t>significantly</a:t>
            </a:r>
            <a:r>
              <a:rPr lang="en"/>
              <a:t> affected </a:t>
            </a:r>
            <a:endParaRPr/>
          </a:p>
          <a:p>
            <a:pPr marL="1371600" lvl="2" indent="-298450" algn="l" rtl="0">
              <a:spcBef>
                <a:spcPts val="0"/>
              </a:spcBef>
              <a:spcAft>
                <a:spcPts val="0"/>
              </a:spcAft>
              <a:buSzPts val="1100"/>
              <a:buChar char="■"/>
            </a:pPr>
            <a:r>
              <a:rPr lang="en"/>
              <a:t>Fast times are crucial for providing data insight to lenders</a:t>
            </a:r>
            <a:endParaRPr/>
          </a:p>
          <a:p>
            <a:pPr marL="1371600" lvl="2" indent="-298450" algn="l" rtl="0">
              <a:spcBef>
                <a:spcPts val="0"/>
              </a:spcBef>
              <a:spcAft>
                <a:spcPts val="0"/>
              </a:spcAft>
              <a:buSzPts val="1100"/>
              <a:buChar char="■"/>
            </a:pPr>
            <a:r>
              <a:rPr lang="en"/>
              <a:t>Speed is money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725f61cf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725f61cf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As mentioned regulatory compliance is crucial for Aire </a:t>
            </a:r>
            <a:endParaRPr/>
          </a:p>
          <a:p>
            <a:pPr marL="914400" lvl="1" indent="-298450" algn="l" rtl="0">
              <a:spcBef>
                <a:spcPts val="0"/>
              </a:spcBef>
              <a:spcAft>
                <a:spcPts val="0"/>
              </a:spcAft>
              <a:buSzPts val="1100"/>
              <a:buChar char="○"/>
            </a:pPr>
            <a:r>
              <a:rPr lang="en"/>
              <a:t>Legally bound and offer this service for lenders themselves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”p” operates at a sector level, not individual level where there are protected classes </a:t>
            </a:r>
            <a:endParaRPr/>
          </a:p>
          <a:p>
            <a:pPr marL="457200" lvl="0" indent="-298450" algn="l" rtl="0">
              <a:spcBef>
                <a:spcPts val="0"/>
              </a:spcBef>
              <a:spcAft>
                <a:spcPts val="0"/>
              </a:spcAft>
              <a:buSzPts val="1100"/>
              <a:buChar char="●"/>
            </a:pPr>
            <a:r>
              <a:rPr lang="en"/>
              <a:t>everyone is assigned the same value (q=0) so no bias </a:t>
            </a:r>
            <a:endParaRPr/>
          </a:p>
          <a:p>
            <a:pPr marL="457200" lvl="0" indent="-298450" algn="l" rtl="0">
              <a:spcBef>
                <a:spcPts val="0"/>
              </a:spcBef>
              <a:spcAft>
                <a:spcPts val="0"/>
              </a:spcAft>
              <a:buSzPts val="1100"/>
              <a:buChar char="●"/>
            </a:pPr>
            <a:r>
              <a:rPr lang="en"/>
              <a:t>”r” is mapped to high level, not individual data</a:t>
            </a:r>
            <a:endParaRPr/>
          </a:p>
          <a:p>
            <a:pPr marL="914400" lvl="1" indent="-298450" algn="l" rtl="0">
              <a:spcBef>
                <a:spcPts val="0"/>
              </a:spcBef>
              <a:spcAft>
                <a:spcPts val="0"/>
              </a:spcAft>
              <a:buSzPts val="1100"/>
              <a:buChar char="○"/>
            </a:pPr>
            <a:r>
              <a:rPr lang="en"/>
              <a:t>Does look at individual’s income</a:t>
            </a:r>
            <a:endParaRPr/>
          </a:p>
          <a:p>
            <a:pPr marL="914400" lvl="1" indent="-298450" algn="l" rtl="0">
              <a:spcBef>
                <a:spcPts val="0"/>
              </a:spcBef>
              <a:spcAft>
                <a:spcPts val="0"/>
              </a:spcAft>
              <a:buSzPts val="1100"/>
              <a:buChar char="○"/>
            </a:pPr>
            <a:r>
              <a:rPr lang="en"/>
              <a:t>Chris will talk more about how individualized our predictions are </a:t>
            </a: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3a84ccbb4_1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3a84ccbb4_1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 Austin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725f61cfa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725f61cf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3a84ccbb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3a84ccbb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3a84ccbb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d3a84ccbb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3a84ccbb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3a84ccbb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3a84ccbb4_1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3a84ccbb4_1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Rafiq</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3a84ccbb4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3a84ccbb4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Regulation changes resulted in mandate for lenders to consider an applicant’s ability to pay</a:t>
            </a:r>
            <a:endParaRPr/>
          </a:p>
          <a:p>
            <a:pPr marL="914400" lvl="1" indent="-298450" algn="l" rtl="0">
              <a:spcBef>
                <a:spcPts val="0"/>
              </a:spcBef>
              <a:spcAft>
                <a:spcPts val="0"/>
              </a:spcAft>
              <a:buSzPts val="1100"/>
              <a:buChar char="○"/>
            </a:pPr>
            <a:r>
              <a:rPr lang="en"/>
              <a:t>Aire can help predict this, while also easing regulatory burdens for lenders </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d3a84ccbb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d3a84ccbb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3a84ccbb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3a84ccbb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Credit process fundamental shift </a:t>
            </a:r>
            <a:endParaRPr/>
          </a:p>
          <a:p>
            <a:pPr marL="914400" lvl="1" indent="-298450" algn="l" rtl="0">
              <a:spcBef>
                <a:spcPts val="0"/>
              </a:spcBef>
              <a:spcAft>
                <a:spcPts val="0"/>
              </a:spcAft>
              <a:buSzPts val="1100"/>
              <a:buChar char="○"/>
            </a:pPr>
            <a:r>
              <a:rPr lang="en"/>
              <a:t>Soft information centered with personal relationships and personal characteristics </a:t>
            </a:r>
            <a:endParaRPr/>
          </a:p>
          <a:p>
            <a:pPr marL="914400" lvl="1" indent="-298450" algn="l" rtl="0">
              <a:spcBef>
                <a:spcPts val="0"/>
              </a:spcBef>
              <a:spcAft>
                <a:spcPts val="0"/>
              </a:spcAft>
              <a:buSzPts val="1100"/>
              <a:buChar char="○"/>
            </a:pPr>
            <a:r>
              <a:rPr lang="en"/>
              <a:t>personally knowing the applicant </a:t>
            </a:r>
            <a:endParaRPr/>
          </a:p>
          <a:p>
            <a:pPr marL="914400" lvl="1" indent="-298450" algn="l" rtl="0">
              <a:spcBef>
                <a:spcPts val="0"/>
              </a:spcBef>
              <a:spcAft>
                <a:spcPts val="0"/>
              </a:spcAft>
              <a:buSzPts val="1100"/>
              <a:buChar char="○"/>
            </a:pPr>
            <a:r>
              <a:rPr lang="en"/>
              <a:t>Very expensive since physical locations and physical labor from loan officers</a:t>
            </a:r>
            <a:endParaRPr/>
          </a:p>
          <a:p>
            <a:pPr marL="457200" lvl="0" indent="-298450" algn="l" rtl="0">
              <a:spcBef>
                <a:spcPts val="0"/>
              </a:spcBef>
              <a:spcAft>
                <a:spcPts val="0"/>
              </a:spcAft>
              <a:buSzPts val="1100"/>
              <a:buChar char="●"/>
            </a:pPr>
            <a:r>
              <a:rPr lang="en"/>
              <a:t>Switch to hard information centered </a:t>
            </a:r>
            <a:endParaRPr/>
          </a:p>
          <a:p>
            <a:pPr marL="914400" lvl="1" indent="-298450" algn="l" rtl="0">
              <a:spcBef>
                <a:spcPts val="0"/>
              </a:spcBef>
              <a:spcAft>
                <a:spcPts val="0"/>
              </a:spcAft>
              <a:buSzPts val="1100"/>
              <a:buChar char="○"/>
            </a:pPr>
            <a:r>
              <a:rPr lang="en"/>
              <a:t>Much cheaper for lenders</a:t>
            </a:r>
            <a:endParaRPr/>
          </a:p>
          <a:p>
            <a:pPr marL="914400" lvl="1" indent="-298450" algn="l" rtl="0">
              <a:spcBef>
                <a:spcPts val="0"/>
              </a:spcBef>
              <a:spcAft>
                <a:spcPts val="0"/>
              </a:spcAft>
              <a:buSzPts val="1100"/>
              <a:buChar char="○"/>
            </a:pPr>
            <a:r>
              <a:rPr lang="en"/>
              <a:t>Credit score is standard </a:t>
            </a:r>
            <a:endParaRPr/>
          </a:p>
          <a:p>
            <a:pPr marL="914400" lvl="1" indent="-298450" algn="l" rtl="0">
              <a:spcBef>
                <a:spcPts val="0"/>
              </a:spcBef>
              <a:spcAft>
                <a:spcPts val="0"/>
              </a:spcAft>
              <a:buSzPts val="1100"/>
              <a:buChar char="○"/>
            </a:pPr>
            <a:r>
              <a:rPr lang="en"/>
              <a:t>Access to big data is enormous and this plays into decision making for lenders </a:t>
            </a:r>
            <a:endParaRPr/>
          </a:p>
          <a:p>
            <a:pPr marL="914400" lvl="1" indent="-298450" algn="l" rtl="0">
              <a:spcBef>
                <a:spcPts val="0"/>
              </a:spcBef>
              <a:spcAft>
                <a:spcPts val="0"/>
              </a:spcAft>
              <a:buClr>
                <a:schemeClr val="dk1"/>
              </a:buClr>
              <a:buSzPts val="1100"/>
              <a:buChar char="○"/>
            </a:pPr>
            <a:r>
              <a:rPr lang="en">
                <a:solidFill>
                  <a:schemeClr val="dk1"/>
                </a:solidFill>
              </a:rPr>
              <a:t>Hard information is quantitative and easy to store</a:t>
            </a:r>
            <a:endParaRPr>
              <a:solidFill>
                <a:schemeClr val="dk1"/>
              </a:solidFill>
            </a:endParaRPr>
          </a:p>
          <a:p>
            <a:pPr marL="457200" lvl="0" indent="-298450" algn="l" rtl="0">
              <a:spcBef>
                <a:spcPts val="0"/>
              </a:spcBef>
              <a:spcAft>
                <a:spcPts val="0"/>
              </a:spcAft>
              <a:buSzPts val="1100"/>
              <a:buChar char="●"/>
            </a:pPr>
            <a:r>
              <a:rPr lang="en"/>
              <a:t>Switch from soft info to hard has impact the industry immensely </a:t>
            </a:r>
            <a:endParaRPr/>
          </a:p>
          <a:p>
            <a:pPr marL="914400" lvl="1" indent="-298450" algn="l" rtl="0">
              <a:spcBef>
                <a:spcPts val="0"/>
              </a:spcBef>
              <a:spcAft>
                <a:spcPts val="0"/>
              </a:spcAft>
              <a:buSzPts val="1100"/>
              <a:buChar char="○"/>
            </a:pPr>
            <a:r>
              <a:rPr lang="en"/>
              <a:t>Switch from local and personal to nationally and impersonal </a:t>
            </a:r>
            <a:endParaRPr/>
          </a:p>
          <a:p>
            <a:pPr marL="457200" lvl="0" indent="-298450" algn="l" rtl="0">
              <a:spcBef>
                <a:spcPts val="0"/>
              </a:spcBef>
              <a:spcAft>
                <a:spcPts val="0"/>
              </a:spcAft>
              <a:buClr>
                <a:schemeClr val="dk1"/>
              </a:buClr>
              <a:buSzPts val="1100"/>
              <a:buChar char="●"/>
            </a:pPr>
            <a:r>
              <a:rPr lang="en">
                <a:solidFill>
                  <a:schemeClr val="dk1"/>
                </a:solidFill>
              </a:rPr>
              <a:t>Tremendous economies of scale for lenders compared to soft information centered industry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Data acquisition has played an essential role in this new industry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Models need large datasets to train so they work for a wide variety of people and risk profiles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Risk that machine learning and models will not conform to regulatory requirements so sensitive data such as age or race is removed from datasets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Still further risks that models will be able to predict race for example and act discriminatorily so very large focus on removing bias risk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3a84ccbb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3a84ccb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Current credit decision process originates with individual submitting an application to a lender such as a bank </a:t>
            </a:r>
            <a:endParaRPr/>
          </a:p>
          <a:p>
            <a:pPr marL="457200" lvl="0" indent="-298450" algn="l" rtl="0">
              <a:spcBef>
                <a:spcPts val="0"/>
              </a:spcBef>
              <a:spcAft>
                <a:spcPts val="0"/>
              </a:spcAft>
              <a:buSzPts val="1100"/>
              <a:buChar char="●"/>
            </a:pPr>
            <a:r>
              <a:rPr lang="en"/>
              <a:t>Lenders use big data and other hard information to assess an applicant risk </a:t>
            </a:r>
            <a:endParaRPr/>
          </a:p>
          <a:p>
            <a:pPr marL="914400" lvl="1" indent="-298450" algn="l" rtl="0">
              <a:spcBef>
                <a:spcPts val="0"/>
              </a:spcBef>
              <a:spcAft>
                <a:spcPts val="0"/>
              </a:spcAft>
              <a:buSzPts val="1100"/>
              <a:buChar char="○"/>
            </a:pPr>
            <a:r>
              <a:rPr lang="en"/>
              <a:t>Lenders main job is to ensure that their loan is a wise investment </a:t>
            </a:r>
            <a:endParaRPr/>
          </a:p>
          <a:p>
            <a:pPr marL="914400" lvl="1" indent="-298450" algn="l" rtl="0">
              <a:spcBef>
                <a:spcPts val="0"/>
              </a:spcBef>
              <a:spcAft>
                <a:spcPts val="0"/>
              </a:spcAft>
              <a:buSzPts val="1100"/>
              <a:buChar char="○"/>
            </a:pPr>
            <a:r>
              <a:rPr lang="en"/>
              <a:t>They conduct adequate due diligence to ensure this</a:t>
            </a:r>
            <a:endParaRPr/>
          </a:p>
          <a:p>
            <a:pPr marL="914400" lvl="1" indent="-298450" algn="l" rtl="0">
              <a:spcBef>
                <a:spcPts val="0"/>
              </a:spcBef>
              <a:spcAft>
                <a:spcPts val="0"/>
              </a:spcAft>
              <a:buSzPts val="1100"/>
              <a:buChar char="○"/>
            </a:pPr>
            <a:r>
              <a:rPr lang="en"/>
              <a:t>Main risk for lenders is that the applicant defaults </a:t>
            </a:r>
            <a:endParaRPr/>
          </a:p>
          <a:p>
            <a:pPr marL="457200" lvl="0" indent="-298450" algn="l" rtl="0">
              <a:spcBef>
                <a:spcPts val="0"/>
              </a:spcBef>
              <a:spcAft>
                <a:spcPts val="0"/>
              </a:spcAft>
              <a:buSzPts val="1100"/>
              <a:buChar char="●"/>
            </a:pPr>
            <a:r>
              <a:rPr lang="en"/>
              <a:t>However, there is asymmetric information in the lending process: applicants know much more about their financial situation than the lender does </a:t>
            </a:r>
            <a:endParaRPr/>
          </a:p>
          <a:p>
            <a:pPr marL="457200" lvl="0" indent="-298450" algn="l" rtl="0">
              <a:spcBef>
                <a:spcPts val="0"/>
              </a:spcBef>
              <a:spcAft>
                <a:spcPts val="0"/>
              </a:spcAft>
              <a:buSzPts val="1100"/>
              <a:buChar char="●"/>
            </a:pPr>
            <a:r>
              <a:rPr lang="en"/>
              <a:t>The lender is tasked with using the information available to them to the best of their ability to make a decision </a:t>
            </a:r>
            <a:endParaRPr/>
          </a:p>
          <a:p>
            <a:pPr marL="457200" lvl="0" indent="-298450" algn="l" rtl="0">
              <a:spcBef>
                <a:spcPts val="0"/>
              </a:spcBef>
              <a:spcAft>
                <a:spcPts val="0"/>
              </a:spcAft>
              <a:buSzPts val="1100"/>
              <a:buChar char="●"/>
            </a:pPr>
            <a:r>
              <a:rPr lang="en"/>
              <a:t>In the end, the lender either extends credit or rejects the application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3a84ccbb4_1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3a84ccbb4_1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3a84ccbb4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3a84ccbb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Uses first-party data to provide forward-looking credit insights to lenders in an instant</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Consumer-centric</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Starch contrast from traditional credit bureaus</a:t>
            </a:r>
            <a:endParaRPr sz="1300">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Traditional credit bureaus focus on past credit history rather than forward-looking predictions</a:t>
            </a:r>
            <a:endParaRPr>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Affordability or Ability to Pay</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(Interview not Survey)</a:t>
            </a:r>
            <a:endParaRPr sz="1300">
              <a:solidFill>
                <a:srgbClr val="595959"/>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3a84ccbb4_1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3a84ccbb4_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3 pronged approach</a:t>
            </a:r>
            <a:endParaRPr sz="1300">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Validated Total Income</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Project gross income moving forward  into future</a:t>
            </a:r>
            <a:endParaRPr>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Non-Discretionary Expenditure</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Insight into a consumer’s ability to service additional debt and withstand shocks</a:t>
            </a:r>
            <a:endParaRPr>
              <a:solidFill>
                <a:srgbClr val="595959"/>
              </a:solidFill>
              <a:latin typeface="Lato"/>
              <a:ea typeface="Lato"/>
              <a:cs typeface="Lato"/>
              <a:sym typeface="Lato"/>
            </a:endParaRPr>
          </a:p>
          <a:p>
            <a:pPr marL="914400" lvl="1"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Measure of Engagement</a:t>
            </a:r>
            <a:endParaRPr>
              <a:solidFill>
                <a:srgbClr val="595959"/>
              </a:solidFill>
              <a:latin typeface="Lato"/>
              <a:ea typeface="Lato"/>
              <a:cs typeface="Lato"/>
              <a:sym typeface="Lato"/>
            </a:endParaRPr>
          </a:p>
          <a:p>
            <a:pPr marL="1371600" lvl="2" indent="-298450" algn="l" rtl="0">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Measures the level of interaction of customers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3a84ccb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3a84ccb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7950" y="1739400"/>
            <a:ext cx="7688100" cy="1664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000" b="1">
                <a:latin typeface="Times New Roman"/>
                <a:ea typeface="Times New Roman"/>
                <a:cs typeface="Times New Roman"/>
                <a:sym typeface="Times New Roman"/>
              </a:rPr>
              <a:t>Predicting and Modeling Income Stability in Credit Decisions</a:t>
            </a:r>
            <a:endParaRPr sz="4600"/>
          </a:p>
        </p:txBody>
      </p:sp>
      <p:sp>
        <p:nvSpPr>
          <p:cNvPr id="87" name="Google Shape;87;p13"/>
          <p:cNvSpPr txBox="1">
            <a:spLocks noGrp="1"/>
          </p:cNvSpPr>
          <p:nvPr>
            <p:ph type="subTitle" idx="1"/>
          </p:nvPr>
        </p:nvSpPr>
        <p:spPr>
          <a:xfrm>
            <a:off x="4435450" y="393461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Austin Leopold, Chris Pento, Rafiq Sitabkhan</a:t>
            </a:r>
            <a:endParaRPr/>
          </a:p>
        </p:txBody>
      </p:sp>
      <p:pic>
        <p:nvPicPr>
          <p:cNvPr id="88" name="Google Shape;88;p13"/>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Regulatory Laws</a:t>
            </a:r>
            <a:endParaRPr/>
          </a:p>
        </p:txBody>
      </p:sp>
      <p:sp>
        <p:nvSpPr>
          <p:cNvPr id="156" name="Google Shape;156;p22"/>
          <p:cNvSpPr txBox="1">
            <a:spLocks noGrp="1"/>
          </p:cNvSpPr>
          <p:nvPr>
            <p:ph type="body" idx="1"/>
          </p:nvPr>
        </p:nvSpPr>
        <p:spPr>
          <a:xfrm>
            <a:off x="729450" y="2078875"/>
            <a:ext cx="5299500" cy="2261100"/>
          </a:xfrm>
          <a:prstGeom prst="rect">
            <a:avLst/>
          </a:prstGeom>
        </p:spPr>
        <p:txBody>
          <a:bodyPr spcFirstLastPara="1" wrap="square" lIns="91425" tIns="91425" rIns="91425" bIns="91425" anchor="t" anchorCtr="0">
            <a:normAutofit fontScale="47500" lnSpcReduction="20000"/>
          </a:bodyPr>
          <a:lstStyle/>
          <a:p>
            <a:pPr marL="457200" lvl="0" indent="-360038" algn="l" rtl="0">
              <a:lnSpc>
                <a:spcPct val="150000"/>
              </a:lnSpc>
              <a:spcBef>
                <a:spcPts val="0"/>
              </a:spcBef>
              <a:spcAft>
                <a:spcPts val="0"/>
              </a:spcAft>
              <a:buSzPct val="100000"/>
              <a:buChar char="➢"/>
            </a:pPr>
            <a:r>
              <a:rPr lang="en" sz="4357"/>
              <a:t>CARD Act - </a:t>
            </a:r>
            <a:r>
              <a:rPr lang="en" sz="4357" b="1" u="sng"/>
              <a:t>Ability to pay provision</a:t>
            </a:r>
            <a:r>
              <a:rPr lang="en" sz="4357"/>
              <a:t> </a:t>
            </a:r>
            <a:endParaRPr sz="4357"/>
          </a:p>
          <a:p>
            <a:pPr marL="457200" lvl="0" indent="-360038" algn="l" rtl="0">
              <a:lnSpc>
                <a:spcPct val="150000"/>
              </a:lnSpc>
              <a:spcBef>
                <a:spcPts val="0"/>
              </a:spcBef>
              <a:spcAft>
                <a:spcPts val="0"/>
              </a:spcAft>
              <a:buSzPct val="100000"/>
              <a:buChar char="➢"/>
            </a:pPr>
            <a:r>
              <a:rPr lang="en" sz="4357"/>
              <a:t>Truth in Lending Act (TILA)</a:t>
            </a:r>
            <a:endParaRPr sz="4357"/>
          </a:p>
          <a:p>
            <a:pPr marL="457200" lvl="0" indent="-360038" algn="l" rtl="0">
              <a:lnSpc>
                <a:spcPct val="150000"/>
              </a:lnSpc>
              <a:spcBef>
                <a:spcPts val="0"/>
              </a:spcBef>
              <a:spcAft>
                <a:spcPts val="0"/>
              </a:spcAft>
              <a:buSzPct val="100000"/>
              <a:buChar char="➢"/>
            </a:pPr>
            <a:r>
              <a:rPr lang="en" sz="4357"/>
              <a:t>Regulation Z</a:t>
            </a:r>
            <a:endParaRPr sz="4357"/>
          </a:p>
          <a:p>
            <a:pPr marL="457200" lvl="0" indent="-360038" algn="l" rtl="0">
              <a:lnSpc>
                <a:spcPct val="150000"/>
              </a:lnSpc>
              <a:spcBef>
                <a:spcPts val="0"/>
              </a:spcBef>
              <a:spcAft>
                <a:spcPts val="0"/>
              </a:spcAft>
              <a:buSzPct val="100000"/>
              <a:buChar char="➢"/>
            </a:pPr>
            <a:r>
              <a:rPr lang="en" sz="4357"/>
              <a:t>Equal Credit Opportunity Act - </a:t>
            </a:r>
            <a:r>
              <a:rPr lang="en" sz="4357" b="1" u="sng"/>
              <a:t>Bias</a:t>
            </a:r>
            <a:endParaRPr sz="4357" b="1" u="sng"/>
          </a:p>
          <a:p>
            <a:pPr marL="457200" lvl="0" indent="-360038" algn="l" rtl="0">
              <a:lnSpc>
                <a:spcPct val="150000"/>
              </a:lnSpc>
              <a:spcBef>
                <a:spcPts val="0"/>
              </a:spcBef>
              <a:spcAft>
                <a:spcPts val="0"/>
              </a:spcAft>
              <a:buSzPct val="100000"/>
              <a:buChar char="➢"/>
            </a:pPr>
            <a:r>
              <a:rPr lang="en" sz="4357"/>
              <a:t>Dodd-Frank → CFPB</a:t>
            </a:r>
            <a:endParaRPr/>
          </a:p>
        </p:txBody>
      </p:sp>
      <p:pic>
        <p:nvPicPr>
          <p:cNvPr id="157" name="Google Shape;157;p22"/>
          <p:cNvPicPr preferRelativeResize="0"/>
          <p:nvPr/>
        </p:nvPicPr>
        <p:blipFill rotWithShape="1">
          <a:blip r:embed="rId3">
            <a:alphaModFix/>
          </a:blip>
          <a:srcRect l="20159"/>
          <a:stretch/>
        </p:blipFill>
        <p:spPr>
          <a:xfrm>
            <a:off x="6189825" y="1884800"/>
            <a:ext cx="2228325" cy="2649250"/>
          </a:xfrm>
          <a:prstGeom prst="rect">
            <a:avLst/>
          </a:prstGeom>
          <a:noFill/>
          <a:ln>
            <a:noFill/>
          </a:ln>
        </p:spPr>
      </p:pic>
      <p:pic>
        <p:nvPicPr>
          <p:cNvPr id="158" name="Google Shape;158;p22"/>
          <p:cNvPicPr preferRelativeResize="0"/>
          <p:nvPr/>
        </p:nvPicPr>
        <p:blipFill>
          <a:blip r:embed="rId4">
            <a:alphaModFix/>
          </a:blip>
          <a:stretch>
            <a:fillRect/>
          </a:stretch>
        </p:blipFill>
        <p:spPr>
          <a:xfrm>
            <a:off x="6848967" y="0"/>
            <a:ext cx="2295033" cy="445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Implications on Lending Industry </a:t>
            </a:r>
            <a:endParaRPr/>
          </a:p>
        </p:txBody>
      </p:sp>
      <p:sp>
        <p:nvSpPr>
          <p:cNvPr id="164" name="Google Shape;164;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Ability to Pay</a:t>
            </a:r>
            <a:endParaRPr sz="1500"/>
          </a:p>
          <a:p>
            <a:pPr marL="914400" lvl="1" indent="-311150" algn="l" rtl="0">
              <a:spcBef>
                <a:spcPts val="0"/>
              </a:spcBef>
              <a:spcAft>
                <a:spcPts val="0"/>
              </a:spcAft>
              <a:buSzPts val="1300"/>
              <a:buChar char="○"/>
            </a:pPr>
            <a:r>
              <a:rPr lang="en" sz="1300"/>
              <a:t>New market generation</a:t>
            </a:r>
            <a:endParaRPr sz="1300"/>
          </a:p>
          <a:p>
            <a:pPr marL="914400" lvl="1" indent="-311150" algn="l" rtl="0">
              <a:spcBef>
                <a:spcPts val="0"/>
              </a:spcBef>
              <a:spcAft>
                <a:spcPts val="0"/>
              </a:spcAft>
              <a:buSzPts val="1300"/>
              <a:buChar char="○"/>
            </a:pPr>
            <a:r>
              <a:rPr lang="en" sz="1300"/>
              <a:t>Lenders must take into account an applicant’s ability to pay</a:t>
            </a:r>
            <a:endParaRPr sz="1300"/>
          </a:p>
          <a:p>
            <a:pPr marL="457200" lvl="0" indent="-311150" algn="l" rtl="0">
              <a:spcBef>
                <a:spcPts val="0"/>
              </a:spcBef>
              <a:spcAft>
                <a:spcPts val="0"/>
              </a:spcAft>
              <a:buSzPts val="1300"/>
              <a:buChar char="➢"/>
            </a:pPr>
            <a:r>
              <a:rPr lang="en" sz="1500"/>
              <a:t>Bias</a:t>
            </a:r>
            <a:r>
              <a:rPr lang="en"/>
              <a:t> </a:t>
            </a:r>
            <a:endParaRPr/>
          </a:p>
          <a:p>
            <a:pPr marL="914400" lvl="1" indent="-311150" algn="l" rtl="0">
              <a:spcBef>
                <a:spcPts val="0"/>
              </a:spcBef>
              <a:spcAft>
                <a:spcPts val="0"/>
              </a:spcAft>
              <a:buSzPts val="1300"/>
              <a:buChar char="○"/>
            </a:pPr>
            <a:r>
              <a:rPr lang="en" sz="1300"/>
              <a:t>Shift into hard data </a:t>
            </a:r>
            <a:endParaRPr sz="1300"/>
          </a:p>
          <a:p>
            <a:pPr marL="914400" lvl="1" indent="-311150" algn="l" rtl="0">
              <a:spcBef>
                <a:spcPts val="0"/>
              </a:spcBef>
              <a:spcAft>
                <a:spcPts val="0"/>
              </a:spcAft>
              <a:buSzPts val="1300"/>
              <a:buChar char="○"/>
            </a:pPr>
            <a:r>
              <a:rPr lang="en" sz="1300"/>
              <a:t>Must focus on removal of bias decision making by using data properly </a:t>
            </a:r>
            <a:endParaRPr sz="1300"/>
          </a:p>
          <a:p>
            <a:pPr marL="457200" lvl="0" indent="-323850" algn="l" rtl="0">
              <a:spcBef>
                <a:spcPts val="0"/>
              </a:spcBef>
              <a:spcAft>
                <a:spcPts val="0"/>
              </a:spcAft>
              <a:buSzPts val="1500"/>
              <a:buChar char="➢"/>
            </a:pPr>
            <a:r>
              <a:rPr lang="en" sz="1500"/>
              <a:t>FinTech companies arising</a:t>
            </a:r>
            <a:endParaRPr sz="1500"/>
          </a:p>
          <a:p>
            <a:pPr marL="914400" lvl="1" indent="-311150" algn="l" rtl="0">
              <a:spcBef>
                <a:spcPts val="0"/>
              </a:spcBef>
              <a:spcAft>
                <a:spcPts val="0"/>
              </a:spcAft>
              <a:buSzPts val="1300"/>
              <a:buChar char="○"/>
            </a:pPr>
            <a:r>
              <a:rPr lang="en" sz="1300"/>
              <a:t>Seeking to solve this problem  for lenders</a:t>
            </a:r>
            <a:endParaRPr sz="1300"/>
          </a:p>
        </p:txBody>
      </p:sp>
      <p:pic>
        <p:nvPicPr>
          <p:cNvPr id="165" name="Google Shape;165;p23"/>
          <p:cNvPicPr preferRelativeResize="0"/>
          <p:nvPr/>
        </p:nvPicPr>
        <p:blipFill>
          <a:blip r:embed="rId3">
            <a:alphaModFix/>
          </a:blip>
          <a:stretch>
            <a:fillRect/>
          </a:stretch>
        </p:blipFill>
        <p:spPr>
          <a:xfrm>
            <a:off x="6848967" y="0"/>
            <a:ext cx="2295033" cy="445025"/>
          </a:xfrm>
          <a:prstGeom prst="rect">
            <a:avLst/>
          </a:prstGeom>
          <a:noFill/>
          <a:ln>
            <a:noFill/>
          </a:ln>
        </p:spPr>
      </p:pic>
      <p:pic>
        <p:nvPicPr>
          <p:cNvPr id="166" name="Google Shape;166;p23"/>
          <p:cNvPicPr preferRelativeResize="0"/>
          <p:nvPr/>
        </p:nvPicPr>
        <p:blipFill>
          <a:blip r:embed="rId4">
            <a:alphaModFix/>
          </a:blip>
          <a:stretch>
            <a:fillRect/>
          </a:stretch>
        </p:blipFill>
        <p:spPr>
          <a:xfrm>
            <a:off x="6103500" y="3698263"/>
            <a:ext cx="2649950" cy="132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4"/>
          <p:cNvSpPr txBox="1">
            <a:spLocks noGrp="1"/>
          </p:cNvSpPr>
          <p:nvPr>
            <p:ph type="title"/>
          </p:nvPr>
        </p:nvSpPr>
        <p:spPr>
          <a:xfrm>
            <a:off x="729450" y="1318650"/>
            <a:ext cx="7688700" cy="535200"/>
          </a:xfrm>
        </p:spPr>
        <p:txBody>
          <a:bodyPr spcFirstLastPara="1" wrap="square" lIns="91425" tIns="91425" rIns="91425" bIns="91425" anchor="t" anchorCtr="0">
            <a:normAutofit fontScale="90000"/>
          </a:bodyPr>
          <a:lstStyle/>
          <a:p>
            <a:pPr lvl="0"/>
            <a:r>
              <a:rPr lang="en-US"/>
              <a:t>Ability to Pay </a:t>
            </a:r>
          </a:p>
        </p:txBody>
      </p:sp>
      <p:sp>
        <p:nvSpPr>
          <p:cNvPr id="173" name="Google Shape;173;p24"/>
          <p:cNvSpPr txBox="1">
            <a:spLocks noGrp="1"/>
          </p:cNvSpPr>
          <p:nvPr>
            <p:ph type="body" idx="1"/>
          </p:nvPr>
        </p:nvSpPr>
        <p:spPr>
          <a:xfrm>
            <a:off x="729450" y="2078875"/>
            <a:ext cx="7688700" cy="2261100"/>
          </a:xfrm>
        </p:spPr>
        <p:txBody>
          <a:bodyPr spcFirstLastPara="1" wrap="square" lIns="91425" tIns="91425" rIns="91425" bIns="91425" anchor="t" anchorCtr="0">
            <a:normAutofit/>
          </a:bodyPr>
          <a:lstStyle/>
          <a:p>
            <a:pPr lvl="0"/>
            <a:r>
              <a:rPr lang="en-US" dirty="0"/>
              <a:t>&lt;Graphics omitted from public facing slides&gt;</a:t>
            </a:r>
          </a:p>
        </p:txBody>
      </p:sp>
      <p:pic>
        <p:nvPicPr>
          <p:cNvPr id="174" name="Google Shape;174;p24"/>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Aire Compliance</a:t>
            </a:r>
            <a:endParaRPr/>
          </a:p>
        </p:txBody>
      </p:sp>
      <p:sp>
        <p:nvSpPr>
          <p:cNvPr id="182" name="Google Shape;182;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23850" algn="l" rtl="0">
              <a:lnSpc>
                <a:spcPct val="115000"/>
              </a:lnSpc>
              <a:spcBef>
                <a:spcPts val="0"/>
              </a:spcBef>
              <a:spcAft>
                <a:spcPts val="0"/>
              </a:spcAft>
              <a:buSzPts val="1500"/>
              <a:buChar char="➢"/>
            </a:pPr>
            <a:r>
              <a:rPr lang="en" sz="1500" i="1"/>
              <a:t>Pulse </a:t>
            </a:r>
            <a:r>
              <a:rPr lang="en" sz="1500"/>
              <a:t>by Aire falls within this “ability to pay” sector </a:t>
            </a:r>
            <a:endParaRPr sz="1500"/>
          </a:p>
          <a:p>
            <a:pPr marL="914400" lvl="1" indent="-311150" algn="l" rtl="0">
              <a:lnSpc>
                <a:spcPct val="115000"/>
              </a:lnSpc>
              <a:spcBef>
                <a:spcPts val="0"/>
              </a:spcBef>
              <a:spcAft>
                <a:spcPts val="0"/>
              </a:spcAft>
              <a:buSzPts val="1300"/>
              <a:buChar char="○"/>
            </a:pPr>
            <a:r>
              <a:rPr lang="en" sz="1300"/>
              <a:t>Predictive modeling of forward looking data on an applicant</a:t>
            </a:r>
            <a:endParaRPr sz="1300"/>
          </a:p>
          <a:p>
            <a:pPr marL="457200" lvl="0" indent="-323850" algn="l" rtl="0">
              <a:lnSpc>
                <a:spcPct val="115000"/>
              </a:lnSpc>
              <a:spcBef>
                <a:spcPts val="0"/>
              </a:spcBef>
              <a:spcAft>
                <a:spcPts val="0"/>
              </a:spcAft>
              <a:buSzPts val="1500"/>
              <a:buChar char="➢"/>
            </a:pPr>
            <a:r>
              <a:rPr lang="en" sz="1500"/>
              <a:t>Aire improves lenders regulatory compliance</a:t>
            </a:r>
            <a:endParaRPr sz="1500"/>
          </a:p>
          <a:p>
            <a:pPr marL="914400" lvl="1" indent="-311150" algn="just" rtl="0">
              <a:lnSpc>
                <a:spcPct val="115000"/>
              </a:lnSpc>
              <a:spcBef>
                <a:spcPts val="0"/>
              </a:spcBef>
              <a:spcAft>
                <a:spcPts val="0"/>
              </a:spcAft>
              <a:buSzPts val="1300"/>
              <a:buChar char="○"/>
            </a:pPr>
            <a:r>
              <a:rPr lang="en" sz="1300"/>
              <a:t>Aire’s goal</a:t>
            </a:r>
            <a:endParaRPr sz="1300"/>
          </a:p>
          <a:p>
            <a:pPr marL="914400" lvl="1" indent="-311150" algn="just" rtl="0">
              <a:lnSpc>
                <a:spcPct val="115000"/>
              </a:lnSpc>
              <a:spcBef>
                <a:spcPts val="0"/>
              </a:spcBef>
              <a:spcAft>
                <a:spcPts val="0"/>
              </a:spcAft>
              <a:buSzPts val="1300"/>
              <a:buChar char="○"/>
            </a:pPr>
            <a:r>
              <a:rPr lang="en" sz="1300"/>
              <a:t>Avoid predatory lending </a:t>
            </a:r>
            <a:endParaRPr sz="1300"/>
          </a:p>
          <a:p>
            <a:pPr marL="457200" lvl="0" indent="-323850" algn="just" rtl="0">
              <a:lnSpc>
                <a:spcPct val="115000"/>
              </a:lnSpc>
              <a:spcBef>
                <a:spcPts val="0"/>
              </a:spcBef>
              <a:spcAft>
                <a:spcPts val="0"/>
              </a:spcAft>
              <a:buSzPts val="1500"/>
              <a:buChar char="➢"/>
            </a:pPr>
            <a:r>
              <a:rPr lang="en" sz="1500"/>
              <a:t>Eliminate Bias in output</a:t>
            </a:r>
            <a:endParaRPr sz="1500"/>
          </a:p>
          <a:p>
            <a:pPr marL="914400" lvl="1" indent="-311150" algn="just" rtl="0">
              <a:lnSpc>
                <a:spcPct val="115000"/>
              </a:lnSpc>
              <a:spcBef>
                <a:spcPts val="0"/>
              </a:spcBef>
              <a:spcAft>
                <a:spcPts val="0"/>
              </a:spcAft>
              <a:buSzPts val="1300"/>
              <a:buChar char="○"/>
            </a:pPr>
            <a:r>
              <a:rPr lang="en" sz="1300"/>
              <a:t>FCRA requires applicant reasoning be public knowledge</a:t>
            </a:r>
            <a:endParaRPr sz="1300"/>
          </a:p>
        </p:txBody>
      </p:sp>
      <p:pic>
        <p:nvPicPr>
          <p:cNvPr id="183" name="Google Shape;183;p25"/>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body" idx="1"/>
          </p:nvPr>
        </p:nvSpPr>
        <p:spPr>
          <a:xfrm>
            <a:off x="311700" y="2208350"/>
            <a:ext cx="8520600" cy="2373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a:t>Modeling Income Stability</a:t>
            </a:r>
            <a:endParaRPr sz="3200"/>
          </a:p>
        </p:txBody>
      </p:sp>
      <p:pic>
        <p:nvPicPr>
          <p:cNvPr id="190" name="Google Shape;190;p26"/>
          <p:cNvPicPr preferRelativeResize="0"/>
          <p:nvPr/>
        </p:nvPicPr>
        <p:blipFill>
          <a:blip r:embed="rId3">
            <a:alphaModFix/>
          </a:blip>
          <a:stretch>
            <a:fillRect/>
          </a:stretch>
        </p:blipFill>
        <p:spPr>
          <a:xfrm>
            <a:off x="6848967" y="0"/>
            <a:ext cx="2295033" cy="445025"/>
          </a:xfrm>
          <a:prstGeom prst="rect">
            <a:avLst/>
          </a:prstGeom>
          <a:noFill/>
          <a:ln>
            <a:noFill/>
          </a:ln>
        </p:spPr>
      </p:pic>
      <p:cxnSp>
        <p:nvCxnSpPr>
          <p:cNvPr id="191" name="Google Shape;191;p26"/>
          <p:cNvCxnSpPr/>
          <p:nvPr/>
        </p:nvCxnSpPr>
        <p:spPr>
          <a:xfrm rot="10800000">
            <a:off x="1688700" y="2896575"/>
            <a:ext cx="569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Income Stability </a:t>
            </a:r>
            <a:endParaRPr/>
          </a:p>
        </p:txBody>
      </p:sp>
      <p:sp>
        <p:nvSpPr>
          <p:cNvPr id="197" name="Google Shape;197;p27"/>
          <p:cNvSpPr txBox="1">
            <a:spLocks noGrp="1"/>
          </p:cNvSpPr>
          <p:nvPr>
            <p:ph type="body" idx="1"/>
          </p:nvPr>
        </p:nvSpPr>
        <p:spPr>
          <a:xfrm>
            <a:off x="729450" y="2078875"/>
            <a:ext cx="7858200" cy="22611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a:t>Ability to pay = future income - expenses </a:t>
            </a:r>
            <a:endParaRPr sz="1600"/>
          </a:p>
          <a:p>
            <a:pPr marL="457200" lvl="0" indent="-330200" algn="l" rtl="0">
              <a:spcBef>
                <a:spcPts val="0"/>
              </a:spcBef>
              <a:spcAft>
                <a:spcPts val="0"/>
              </a:spcAft>
              <a:buSzPts val="1600"/>
              <a:buChar char="➢"/>
            </a:pPr>
            <a:r>
              <a:rPr lang="en" sz="1600"/>
              <a:t>Expenses relatively stable → our focus is on modeling income stability</a:t>
            </a:r>
            <a:endParaRPr sz="1600"/>
          </a:p>
          <a:p>
            <a:pPr marL="914400" lvl="0" indent="0" algn="l" rtl="0">
              <a:spcBef>
                <a:spcPts val="1200"/>
              </a:spcBef>
              <a:spcAft>
                <a:spcPts val="0"/>
              </a:spcAft>
              <a:buNone/>
            </a:pPr>
            <a:endParaRPr/>
          </a:p>
          <a:p>
            <a:pPr marL="0" marR="457200" lvl="0" indent="0" algn="ctr" rtl="0">
              <a:lnSpc>
                <a:spcPct val="150000"/>
              </a:lnSpc>
              <a:spcBef>
                <a:spcPts val="1200"/>
              </a:spcBef>
              <a:spcAft>
                <a:spcPts val="0"/>
              </a:spcAft>
              <a:buNone/>
            </a:pPr>
            <a:r>
              <a:rPr lang="en" sz="1600" i="1">
                <a:solidFill>
                  <a:srgbClr val="000000"/>
                </a:solidFill>
                <a:latin typeface="Times New Roman"/>
                <a:ea typeface="Times New Roman"/>
                <a:cs typeface="Times New Roman"/>
                <a:sym typeface="Times New Roman"/>
              </a:rPr>
              <a:t>We define income stability as the likelihood that an individual’s future income over the next two years will be greater than 90% of the individual’s current income.</a:t>
            </a:r>
            <a:endParaRPr sz="1500"/>
          </a:p>
          <a:p>
            <a:pPr marL="0" lvl="0" indent="0" algn="l" rtl="0">
              <a:spcBef>
                <a:spcPts val="1000"/>
              </a:spcBef>
              <a:spcAft>
                <a:spcPts val="1200"/>
              </a:spcAft>
              <a:buNone/>
            </a:pPr>
            <a:endParaRPr/>
          </a:p>
        </p:txBody>
      </p:sp>
      <p:pic>
        <p:nvPicPr>
          <p:cNvPr id="198" name="Google Shape;198;p27"/>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Approach to model</a:t>
            </a:r>
            <a:endParaRPr/>
          </a:p>
        </p:txBody>
      </p:sp>
      <p:sp>
        <p:nvSpPr>
          <p:cNvPr id="204" name="Google Shape;204;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Initial ideas based on classic machine learning set up:</a:t>
            </a:r>
            <a:r>
              <a:rPr lang="en" sz="1600" i="1"/>
              <a:t> IncomeNextYear</a:t>
            </a:r>
            <a:r>
              <a:rPr lang="en" sz="1600" i="1" baseline="-25000"/>
              <a:t>i,t</a:t>
            </a:r>
            <a:r>
              <a:rPr lang="en" sz="1600" i="1"/>
              <a:t>=f(X</a:t>
            </a:r>
            <a:r>
              <a:rPr lang="en" sz="1600" baseline="-25000"/>
              <a:t>i,t</a:t>
            </a:r>
            <a:r>
              <a:rPr lang="en" sz="1600" i="1"/>
              <a:t> )</a:t>
            </a:r>
            <a:endParaRPr sz="1600"/>
          </a:p>
          <a:p>
            <a:pPr marL="914400" lvl="1" indent="-330200" algn="l" rtl="0">
              <a:spcBef>
                <a:spcPts val="0"/>
              </a:spcBef>
              <a:spcAft>
                <a:spcPts val="0"/>
              </a:spcAft>
              <a:buSzPts val="1600"/>
              <a:buAutoNum type="alphaLcPeriod"/>
            </a:pPr>
            <a:r>
              <a:rPr lang="en" sz="1600"/>
              <a:t>Many approaches to this: Matching, regression, etc</a:t>
            </a:r>
            <a:endParaRPr sz="1600"/>
          </a:p>
          <a:p>
            <a:pPr marL="914400" lvl="1" indent="-330200" algn="l" rtl="0">
              <a:spcBef>
                <a:spcPts val="0"/>
              </a:spcBef>
              <a:spcAft>
                <a:spcPts val="0"/>
              </a:spcAft>
              <a:buSzPts val="1600"/>
              <a:buAutoNum type="alphaLcPeriod"/>
            </a:pPr>
            <a:r>
              <a:rPr lang="en" sz="1600"/>
              <a:t>Infeasible! </a:t>
            </a:r>
            <a:endParaRPr sz="1600"/>
          </a:p>
          <a:p>
            <a:pPr marL="457200" lvl="0" indent="-330200" algn="l" rtl="0">
              <a:spcBef>
                <a:spcPts val="0"/>
              </a:spcBef>
              <a:spcAft>
                <a:spcPts val="0"/>
              </a:spcAft>
              <a:buSzPts val="1600"/>
              <a:buChar char="➢"/>
            </a:pPr>
            <a:r>
              <a:rPr lang="en" sz="1600"/>
              <a:t>We pivoted in two ways</a:t>
            </a:r>
            <a:endParaRPr sz="1600"/>
          </a:p>
          <a:p>
            <a:pPr marL="914400" lvl="1" indent="-330200" algn="l" rtl="0">
              <a:spcBef>
                <a:spcPts val="0"/>
              </a:spcBef>
              <a:spcAft>
                <a:spcPts val="0"/>
              </a:spcAft>
              <a:buSzPts val="1600"/>
              <a:buAutoNum type="alphaLcPeriod"/>
            </a:pPr>
            <a:r>
              <a:rPr lang="en" sz="1600"/>
              <a:t>Clarified question: Predicting probability of income decline (10+% decline)</a:t>
            </a:r>
            <a:endParaRPr sz="1600"/>
          </a:p>
          <a:p>
            <a:pPr marL="914400" lvl="1" indent="-330200" algn="l" rtl="0">
              <a:spcBef>
                <a:spcPts val="0"/>
              </a:spcBef>
              <a:spcAft>
                <a:spcPts val="0"/>
              </a:spcAft>
              <a:buSzPts val="1600"/>
              <a:buAutoNum type="alphaLcPeriod"/>
            </a:pPr>
            <a:r>
              <a:rPr lang="en" sz="1600"/>
              <a:t>Different approach: Model that via tree, where subproblems are solvable </a:t>
            </a:r>
            <a:endParaRPr sz="1600"/>
          </a:p>
          <a:p>
            <a:pPr marL="457200" lvl="0" indent="-330200" algn="l" rtl="0">
              <a:spcBef>
                <a:spcPts val="0"/>
              </a:spcBef>
              <a:spcAft>
                <a:spcPts val="0"/>
              </a:spcAft>
              <a:buSzPts val="1600"/>
              <a:buChar char="➢"/>
            </a:pPr>
            <a:r>
              <a:rPr lang="en" sz="1600"/>
              <a:t>Main scenario: loan applicant with 1 job </a:t>
            </a:r>
            <a:endParaRPr sz="1600"/>
          </a:p>
          <a:p>
            <a:pPr marL="0" lvl="0" indent="0" algn="l" rtl="0">
              <a:spcBef>
                <a:spcPts val="1200"/>
              </a:spcBef>
              <a:spcAft>
                <a:spcPts val="0"/>
              </a:spcAft>
              <a:buNone/>
            </a:pPr>
            <a:r>
              <a:rPr lang="en" sz="1600"/>
              <a:t>Let’s look at the model...</a:t>
            </a:r>
            <a:endParaRPr sz="1600"/>
          </a:p>
          <a:p>
            <a:pPr marL="0" lvl="0" indent="0" algn="l" rtl="0">
              <a:spcBef>
                <a:spcPts val="1200"/>
              </a:spcBef>
              <a:spcAft>
                <a:spcPts val="1200"/>
              </a:spcAft>
              <a:buNone/>
            </a:pPr>
            <a:endParaRPr sz="1600"/>
          </a:p>
        </p:txBody>
      </p:sp>
      <p:pic>
        <p:nvPicPr>
          <p:cNvPr id="205" name="Google Shape;205;p28"/>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1" name="Google Shape;211;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2" name="Google Shape;212;p29"/>
          <p:cNvPicPr preferRelativeResize="0"/>
          <p:nvPr/>
        </p:nvPicPr>
        <p:blipFill>
          <a:blip r:embed="rId3">
            <a:alphaModFix/>
          </a:blip>
          <a:stretch>
            <a:fillRect/>
          </a:stretch>
        </p:blipFill>
        <p:spPr>
          <a:xfrm>
            <a:off x="-13" y="0"/>
            <a:ext cx="9143999" cy="5114179"/>
          </a:xfrm>
          <a:prstGeom prst="rect">
            <a:avLst/>
          </a:prstGeom>
          <a:noFill/>
          <a:ln>
            <a:noFill/>
          </a:ln>
        </p:spPr>
      </p:pic>
      <p:pic>
        <p:nvPicPr>
          <p:cNvPr id="213" name="Google Shape;213;p29"/>
          <p:cNvPicPr preferRelativeResize="0"/>
          <p:nvPr/>
        </p:nvPicPr>
        <p:blipFill>
          <a:blip r:embed="rId4">
            <a:alphaModFix/>
          </a:blip>
          <a:stretch>
            <a:fillRect/>
          </a:stretch>
        </p:blipFill>
        <p:spPr>
          <a:xfrm>
            <a:off x="6848967" y="0"/>
            <a:ext cx="2295033" cy="445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0"/>
          <p:cNvPicPr preferRelativeResize="0"/>
          <p:nvPr/>
        </p:nvPicPr>
        <p:blipFill>
          <a:blip r:embed="rId3">
            <a:alphaModFix/>
          </a:blip>
          <a:stretch>
            <a:fillRect/>
          </a:stretch>
        </p:blipFill>
        <p:spPr>
          <a:xfrm>
            <a:off x="3696000" y="950875"/>
            <a:ext cx="5406350" cy="3763800"/>
          </a:xfrm>
          <a:prstGeom prst="rect">
            <a:avLst/>
          </a:prstGeom>
          <a:noFill/>
          <a:ln>
            <a:noFill/>
          </a:ln>
        </p:spPr>
      </p:pic>
      <p:pic>
        <p:nvPicPr>
          <p:cNvPr id="219" name="Google Shape;219;p30"/>
          <p:cNvPicPr preferRelativeResize="0"/>
          <p:nvPr/>
        </p:nvPicPr>
        <p:blipFill>
          <a:blip r:embed="rId4">
            <a:alphaModFix/>
          </a:blip>
          <a:stretch>
            <a:fillRect/>
          </a:stretch>
        </p:blipFill>
        <p:spPr>
          <a:xfrm>
            <a:off x="6848967" y="0"/>
            <a:ext cx="2295033" cy="445025"/>
          </a:xfrm>
          <a:prstGeom prst="rect">
            <a:avLst/>
          </a:prstGeom>
          <a:noFill/>
          <a:ln>
            <a:noFill/>
          </a:ln>
        </p:spPr>
      </p:pic>
      <p:sp>
        <p:nvSpPr>
          <p:cNvPr id="220" name="Google Shape;220;p30"/>
          <p:cNvSpPr/>
          <p:nvPr/>
        </p:nvSpPr>
        <p:spPr>
          <a:xfrm>
            <a:off x="6800425" y="1957950"/>
            <a:ext cx="574200" cy="491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body" idx="1"/>
          </p:nvPr>
        </p:nvSpPr>
        <p:spPr>
          <a:xfrm>
            <a:off x="221600" y="1390675"/>
            <a:ext cx="4350300" cy="1058400"/>
          </a:xfrm>
          <a:prstGeom prst="rect">
            <a:avLst/>
          </a:prstGeom>
        </p:spPr>
        <p:txBody>
          <a:bodyPr spcFirstLastPara="1" wrap="square" lIns="91425" tIns="91425" rIns="91425" bIns="91425" anchor="t" anchorCtr="0">
            <a:noAutofit/>
          </a:bodyPr>
          <a:lstStyle/>
          <a:p>
            <a:pPr marL="457200" lvl="0" indent="-350279" algn="l" rtl="0">
              <a:spcBef>
                <a:spcPts val="0"/>
              </a:spcBef>
              <a:spcAft>
                <a:spcPts val="0"/>
              </a:spcAft>
              <a:buSzPts val="1916"/>
              <a:buChar char="➢"/>
            </a:pPr>
            <a:r>
              <a:rPr lang="en" sz="1600"/>
              <a:t>Data: current job title and employer data</a:t>
            </a:r>
            <a:endParaRPr sz="1600"/>
          </a:p>
          <a:p>
            <a:pPr marL="457200" lvl="0" indent="-330200" algn="l" rtl="0">
              <a:spcBef>
                <a:spcPts val="0"/>
              </a:spcBef>
              <a:spcAft>
                <a:spcPts val="0"/>
              </a:spcAft>
              <a:buSzPts val="1600"/>
              <a:buChar char="➢"/>
            </a:pPr>
            <a:r>
              <a:rPr lang="en" sz="1600"/>
              <a:t>Information matched to sector to determine sector-level employment conditions</a:t>
            </a:r>
            <a:endParaRPr sz="1600"/>
          </a:p>
        </p:txBody>
      </p:sp>
      <p:sp>
        <p:nvSpPr>
          <p:cNvPr id="222" name="Google Shape;222;p30"/>
          <p:cNvSpPr txBox="1">
            <a:spLocks noGrp="1"/>
          </p:cNvSpPr>
          <p:nvPr>
            <p:ph type="title"/>
          </p:nvPr>
        </p:nvSpPr>
        <p:spPr>
          <a:xfrm>
            <a:off x="683250" y="5702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Probability an applicant loses their job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a:blip r:embed="rId3">
            <a:alphaModFix/>
          </a:blip>
          <a:stretch>
            <a:fillRect/>
          </a:stretch>
        </p:blipFill>
        <p:spPr>
          <a:xfrm>
            <a:off x="3696000" y="950875"/>
            <a:ext cx="5406350" cy="3763800"/>
          </a:xfrm>
          <a:prstGeom prst="rect">
            <a:avLst/>
          </a:prstGeom>
          <a:noFill/>
          <a:ln>
            <a:noFill/>
          </a:ln>
        </p:spPr>
      </p:pic>
      <p:sp>
        <p:nvSpPr>
          <p:cNvPr id="228" name="Google Shape;228;p31"/>
          <p:cNvSpPr txBox="1">
            <a:spLocks noGrp="1"/>
          </p:cNvSpPr>
          <p:nvPr>
            <p:ph type="body" idx="1"/>
          </p:nvPr>
        </p:nvSpPr>
        <p:spPr>
          <a:xfrm>
            <a:off x="221600" y="1488793"/>
            <a:ext cx="3774300" cy="300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Initial proposal: Assume incomes for a given job do not decline (“q”= 0)</a:t>
            </a:r>
            <a:endParaRPr sz="1600"/>
          </a:p>
          <a:p>
            <a:pPr marL="457200" lvl="0" indent="-317500" algn="l" rtl="0">
              <a:spcBef>
                <a:spcPts val="1200"/>
              </a:spcBef>
              <a:spcAft>
                <a:spcPts val="0"/>
              </a:spcAft>
              <a:buSzPts val="1400"/>
              <a:buChar char="➢"/>
            </a:pPr>
            <a:r>
              <a:rPr lang="en" sz="1400"/>
              <a:t>Simplicity</a:t>
            </a:r>
            <a:endParaRPr sz="1400"/>
          </a:p>
          <a:p>
            <a:pPr marL="457200" lvl="0" indent="-317500" algn="l" rtl="0">
              <a:spcBef>
                <a:spcPts val="0"/>
              </a:spcBef>
              <a:spcAft>
                <a:spcPts val="0"/>
              </a:spcAft>
              <a:buSzPts val="1400"/>
              <a:buChar char="➢"/>
            </a:pPr>
            <a:r>
              <a:rPr lang="en" sz="1400"/>
              <a:t>Initial execution is easier </a:t>
            </a:r>
            <a:endParaRPr sz="1400"/>
          </a:p>
          <a:p>
            <a:pPr marL="457200" lvl="0" indent="-317500" algn="l" rtl="0">
              <a:spcBef>
                <a:spcPts val="0"/>
              </a:spcBef>
              <a:spcAft>
                <a:spcPts val="0"/>
              </a:spcAft>
              <a:buSzPts val="1400"/>
              <a:buChar char="➢"/>
            </a:pPr>
            <a:r>
              <a:rPr lang="en" sz="1400"/>
              <a:t>Performs well for a large portion of applicants </a:t>
            </a:r>
            <a:endParaRPr sz="1400"/>
          </a:p>
        </p:txBody>
      </p:sp>
      <p:pic>
        <p:nvPicPr>
          <p:cNvPr id="229" name="Google Shape;229;p31"/>
          <p:cNvPicPr preferRelativeResize="0"/>
          <p:nvPr/>
        </p:nvPicPr>
        <p:blipFill>
          <a:blip r:embed="rId4">
            <a:alphaModFix/>
          </a:blip>
          <a:stretch>
            <a:fillRect/>
          </a:stretch>
        </p:blipFill>
        <p:spPr>
          <a:xfrm>
            <a:off x="6848967" y="0"/>
            <a:ext cx="2295033" cy="445025"/>
          </a:xfrm>
          <a:prstGeom prst="rect">
            <a:avLst/>
          </a:prstGeom>
          <a:noFill/>
          <a:ln>
            <a:noFill/>
          </a:ln>
        </p:spPr>
      </p:pic>
      <p:sp>
        <p:nvSpPr>
          <p:cNvPr id="230" name="Google Shape;230;p31"/>
          <p:cNvSpPr/>
          <p:nvPr/>
        </p:nvSpPr>
        <p:spPr>
          <a:xfrm>
            <a:off x="5021925" y="3250575"/>
            <a:ext cx="574200" cy="491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txBox="1">
            <a:spLocks noGrp="1"/>
          </p:cNvSpPr>
          <p:nvPr>
            <p:ph type="title"/>
          </p:nvPr>
        </p:nvSpPr>
        <p:spPr>
          <a:xfrm>
            <a:off x="727650" y="557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Probability of income decline at current job</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Content Outline</a:t>
            </a:r>
            <a:endParaRPr/>
          </a:p>
        </p:txBody>
      </p:sp>
      <p:sp>
        <p:nvSpPr>
          <p:cNvPr id="94" name="Google Shape;94;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AutoNum type="arabicPeriod"/>
            </a:pPr>
            <a:r>
              <a:rPr lang="en" sz="2300"/>
              <a:t>Credit Lending Industry</a:t>
            </a:r>
            <a:endParaRPr sz="2300"/>
          </a:p>
          <a:p>
            <a:pPr marL="457200" lvl="0" indent="-374650" algn="l" rtl="0">
              <a:spcBef>
                <a:spcPts val="0"/>
              </a:spcBef>
              <a:spcAft>
                <a:spcPts val="0"/>
              </a:spcAft>
              <a:buSzPts val="2300"/>
              <a:buAutoNum type="arabicPeriod"/>
            </a:pPr>
            <a:r>
              <a:rPr lang="en" sz="2300"/>
              <a:t>Aire (Pulse by Aire)</a:t>
            </a:r>
            <a:endParaRPr sz="2300"/>
          </a:p>
          <a:p>
            <a:pPr marL="457200" lvl="0" indent="-374650" algn="l" rtl="0">
              <a:spcBef>
                <a:spcPts val="0"/>
              </a:spcBef>
              <a:spcAft>
                <a:spcPts val="0"/>
              </a:spcAft>
              <a:buSzPts val="2300"/>
              <a:buAutoNum type="arabicPeriod"/>
            </a:pPr>
            <a:r>
              <a:rPr lang="en" sz="2300"/>
              <a:t>Regulatory Guidelines → Business Problem</a:t>
            </a:r>
            <a:endParaRPr sz="2300"/>
          </a:p>
          <a:p>
            <a:pPr marL="457200" lvl="0" indent="-374650" algn="l" rtl="0">
              <a:spcBef>
                <a:spcPts val="0"/>
              </a:spcBef>
              <a:spcAft>
                <a:spcPts val="0"/>
              </a:spcAft>
              <a:buSzPts val="2300"/>
              <a:buAutoNum type="arabicPeriod"/>
            </a:pPr>
            <a:r>
              <a:rPr lang="en" sz="2300"/>
              <a:t>Modeling Income Stability</a:t>
            </a:r>
            <a:endParaRPr sz="2300"/>
          </a:p>
          <a:p>
            <a:pPr marL="457200" lvl="0" indent="-374650" algn="l" rtl="0">
              <a:spcBef>
                <a:spcPts val="0"/>
              </a:spcBef>
              <a:spcAft>
                <a:spcPts val="0"/>
              </a:spcAft>
              <a:buSzPts val="2300"/>
              <a:buAutoNum type="arabicPeriod"/>
            </a:pPr>
            <a:r>
              <a:rPr lang="en" sz="2300"/>
              <a:t>Future Improvements</a:t>
            </a:r>
            <a:endParaRPr sz="2300"/>
          </a:p>
        </p:txBody>
      </p:sp>
      <p:pic>
        <p:nvPicPr>
          <p:cNvPr id="95" name="Google Shape;95;p14"/>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2"/>
          <p:cNvPicPr preferRelativeResize="0"/>
          <p:nvPr/>
        </p:nvPicPr>
        <p:blipFill>
          <a:blip r:embed="rId3">
            <a:alphaModFix/>
          </a:blip>
          <a:stretch>
            <a:fillRect/>
          </a:stretch>
        </p:blipFill>
        <p:spPr>
          <a:xfrm>
            <a:off x="3696000" y="950875"/>
            <a:ext cx="5406350" cy="3763800"/>
          </a:xfrm>
          <a:prstGeom prst="rect">
            <a:avLst/>
          </a:prstGeom>
          <a:noFill/>
          <a:ln>
            <a:noFill/>
          </a:ln>
        </p:spPr>
      </p:pic>
      <p:pic>
        <p:nvPicPr>
          <p:cNvPr id="237" name="Google Shape;237;p32"/>
          <p:cNvPicPr preferRelativeResize="0"/>
          <p:nvPr/>
        </p:nvPicPr>
        <p:blipFill>
          <a:blip r:embed="rId4">
            <a:alphaModFix/>
          </a:blip>
          <a:stretch>
            <a:fillRect/>
          </a:stretch>
        </p:blipFill>
        <p:spPr>
          <a:xfrm>
            <a:off x="6848967" y="0"/>
            <a:ext cx="2295033" cy="445025"/>
          </a:xfrm>
          <a:prstGeom prst="rect">
            <a:avLst/>
          </a:prstGeom>
          <a:noFill/>
          <a:ln>
            <a:noFill/>
          </a:ln>
        </p:spPr>
      </p:pic>
      <p:sp>
        <p:nvSpPr>
          <p:cNvPr id="238" name="Google Shape;238;p32"/>
          <p:cNvSpPr/>
          <p:nvPr/>
        </p:nvSpPr>
        <p:spPr>
          <a:xfrm>
            <a:off x="7879250" y="3250575"/>
            <a:ext cx="574200" cy="491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txBox="1">
            <a:spLocks noGrp="1"/>
          </p:cNvSpPr>
          <p:nvPr>
            <p:ph type="body" idx="1"/>
          </p:nvPr>
        </p:nvSpPr>
        <p:spPr>
          <a:xfrm>
            <a:off x="156850" y="1488800"/>
            <a:ext cx="3774300" cy="3654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Replacement job needs to make at least  90% of previous job’s income</a:t>
            </a:r>
            <a:endParaRPr sz="1600"/>
          </a:p>
          <a:p>
            <a:pPr marL="457200" lvl="0" indent="-311150" algn="l" rtl="0">
              <a:spcBef>
                <a:spcPts val="0"/>
              </a:spcBef>
              <a:spcAft>
                <a:spcPts val="0"/>
              </a:spcAft>
              <a:buSzPts val="1300"/>
              <a:buChar char="➢"/>
            </a:pPr>
            <a:r>
              <a:rPr lang="en" sz="1600"/>
              <a:t>“1-r”: Probability an applicant </a:t>
            </a:r>
            <a:r>
              <a:rPr lang="en" sz="1600" u="sng"/>
              <a:t>does</a:t>
            </a:r>
            <a:r>
              <a:rPr lang="en" sz="1600"/>
              <a:t> find a job with sufficient pay </a:t>
            </a:r>
            <a:endParaRPr sz="1600"/>
          </a:p>
          <a:p>
            <a:pPr marL="914400" lvl="1" indent="-317500" algn="l" rtl="0">
              <a:spcBef>
                <a:spcPts val="0"/>
              </a:spcBef>
              <a:spcAft>
                <a:spcPts val="0"/>
              </a:spcAft>
              <a:buSzPts val="1400"/>
              <a:buChar char="○"/>
            </a:pPr>
            <a:r>
              <a:rPr lang="en" sz="1400"/>
              <a:t>Prob(NewJob)</a:t>
            </a:r>
            <a:endParaRPr sz="1400"/>
          </a:p>
          <a:p>
            <a:pPr marL="914400" lvl="1" indent="-317500" algn="l" rtl="0">
              <a:spcBef>
                <a:spcPts val="0"/>
              </a:spcBef>
              <a:spcAft>
                <a:spcPts val="0"/>
              </a:spcAft>
              <a:buSzPts val="1400"/>
              <a:buChar char="○"/>
            </a:pPr>
            <a:r>
              <a:rPr lang="en" sz="1400"/>
              <a:t>Prob(Salary&gt;90%|New Job)</a:t>
            </a:r>
            <a:endParaRPr sz="1400"/>
          </a:p>
          <a:p>
            <a:pPr marL="0" lvl="0" indent="0" algn="l" rtl="0">
              <a:spcBef>
                <a:spcPts val="1200"/>
              </a:spcBef>
              <a:spcAft>
                <a:spcPts val="0"/>
              </a:spcAft>
              <a:buNone/>
            </a:pPr>
            <a:endParaRPr sz="1400"/>
          </a:p>
          <a:p>
            <a:pPr marL="0" lvl="0" indent="0" algn="l" rtl="0">
              <a:spcBef>
                <a:spcPts val="1200"/>
              </a:spcBef>
              <a:spcAft>
                <a:spcPts val="1200"/>
              </a:spcAft>
              <a:buNone/>
            </a:pPr>
            <a:endParaRPr sz="1600"/>
          </a:p>
        </p:txBody>
      </p:sp>
      <p:sp>
        <p:nvSpPr>
          <p:cNvPr id="240" name="Google Shape;240;p32"/>
          <p:cNvSpPr txBox="1">
            <a:spLocks noGrp="1"/>
          </p:cNvSpPr>
          <p:nvPr>
            <p:ph type="title"/>
          </p:nvPr>
        </p:nvSpPr>
        <p:spPr>
          <a:xfrm>
            <a:off x="727650" y="557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Probability that replacement job is not found</a:t>
            </a:r>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3"/>
          <p:cNvPicPr preferRelativeResize="0"/>
          <p:nvPr/>
        </p:nvPicPr>
        <p:blipFill rotWithShape="1">
          <a:blip r:embed="rId3">
            <a:alphaModFix/>
          </a:blip>
          <a:srcRect r="1302"/>
          <a:stretch/>
        </p:blipFill>
        <p:spPr>
          <a:xfrm>
            <a:off x="3772200" y="950875"/>
            <a:ext cx="5335826" cy="3763800"/>
          </a:xfrm>
          <a:prstGeom prst="rect">
            <a:avLst/>
          </a:prstGeom>
          <a:noFill/>
          <a:ln>
            <a:noFill/>
          </a:ln>
        </p:spPr>
      </p:pic>
      <p:pic>
        <p:nvPicPr>
          <p:cNvPr id="246" name="Google Shape;246;p33"/>
          <p:cNvPicPr preferRelativeResize="0"/>
          <p:nvPr/>
        </p:nvPicPr>
        <p:blipFill>
          <a:blip r:embed="rId4">
            <a:alphaModFix/>
          </a:blip>
          <a:stretch>
            <a:fillRect/>
          </a:stretch>
        </p:blipFill>
        <p:spPr>
          <a:xfrm>
            <a:off x="6848967" y="0"/>
            <a:ext cx="2295033" cy="445025"/>
          </a:xfrm>
          <a:prstGeom prst="rect">
            <a:avLst/>
          </a:prstGeom>
          <a:noFill/>
          <a:ln>
            <a:noFill/>
          </a:ln>
        </p:spPr>
      </p:pic>
      <p:sp>
        <p:nvSpPr>
          <p:cNvPr id="247" name="Google Shape;247;p33"/>
          <p:cNvSpPr/>
          <p:nvPr/>
        </p:nvSpPr>
        <p:spPr>
          <a:xfrm>
            <a:off x="7955450" y="3250575"/>
            <a:ext cx="574200" cy="491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txBox="1">
            <a:spLocks noGrp="1"/>
          </p:cNvSpPr>
          <p:nvPr>
            <p:ph type="body" idx="1"/>
          </p:nvPr>
        </p:nvSpPr>
        <p:spPr>
          <a:xfrm>
            <a:off x="0" y="1405375"/>
            <a:ext cx="3989100" cy="36546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400" b="1" u="sng"/>
              <a:t>Prob(NewJob) and Prob(Salary&gt;90%|New Job)</a:t>
            </a:r>
            <a:endParaRPr sz="1400" b="1" u="sng"/>
          </a:p>
          <a:p>
            <a:pPr marL="457200" lvl="0" indent="-322729" algn="l" rtl="0">
              <a:spcBef>
                <a:spcPts val="1200"/>
              </a:spcBef>
              <a:spcAft>
                <a:spcPts val="0"/>
              </a:spcAft>
              <a:buSzPts val="1482"/>
              <a:buChar char="➢"/>
            </a:pPr>
            <a:r>
              <a:rPr lang="en" sz="1482"/>
              <a:t>Data: personal information matched to  job board data</a:t>
            </a:r>
            <a:endParaRPr sz="1482"/>
          </a:p>
          <a:p>
            <a:pPr marL="914400" lvl="0" indent="0" algn="l" rtl="0">
              <a:spcBef>
                <a:spcPts val="1200"/>
              </a:spcBef>
              <a:spcAft>
                <a:spcPts val="0"/>
              </a:spcAft>
              <a:buNone/>
            </a:pPr>
            <a:endParaRPr sz="1482"/>
          </a:p>
          <a:p>
            <a:pPr marL="457200" lvl="0" indent="-322729" algn="l" rtl="0">
              <a:spcBef>
                <a:spcPts val="1200"/>
              </a:spcBef>
              <a:spcAft>
                <a:spcPts val="0"/>
              </a:spcAft>
              <a:buSzPts val="1482"/>
              <a:buChar char="➢"/>
            </a:pPr>
            <a:r>
              <a:rPr lang="en" sz="1482"/>
              <a:t>Distribution of salaries and information on job postings and fillings</a:t>
            </a:r>
            <a:endParaRPr sz="1482"/>
          </a:p>
          <a:p>
            <a:pPr marL="457200" lvl="0" indent="0" algn="l" rtl="0">
              <a:spcBef>
                <a:spcPts val="1200"/>
              </a:spcBef>
              <a:spcAft>
                <a:spcPts val="0"/>
              </a:spcAft>
              <a:buNone/>
            </a:pPr>
            <a:endParaRPr sz="1482"/>
          </a:p>
          <a:p>
            <a:pPr marL="457200" lvl="0" indent="-322729" algn="l" rtl="0">
              <a:spcBef>
                <a:spcPts val="1200"/>
              </a:spcBef>
              <a:spcAft>
                <a:spcPts val="0"/>
              </a:spcAft>
              <a:buSzPts val="1482"/>
              <a:buChar char="➢"/>
            </a:pPr>
            <a:r>
              <a:rPr lang="en" sz="1482"/>
              <a:t>Compare number of jobs available with unemployed working age population in an area </a:t>
            </a:r>
            <a:endParaRPr sz="1482"/>
          </a:p>
          <a:p>
            <a:pPr marL="0" lvl="0" indent="0" algn="l" rtl="0">
              <a:spcBef>
                <a:spcPts val="1200"/>
              </a:spcBef>
              <a:spcAft>
                <a:spcPts val="1200"/>
              </a:spcAft>
              <a:buNone/>
            </a:pPr>
            <a:endParaRPr sz="1682"/>
          </a:p>
        </p:txBody>
      </p:sp>
      <p:sp>
        <p:nvSpPr>
          <p:cNvPr id="249" name="Google Shape;249;p33"/>
          <p:cNvSpPr txBox="1">
            <a:spLocks noGrp="1"/>
          </p:cNvSpPr>
          <p:nvPr>
            <p:ph type="title"/>
          </p:nvPr>
        </p:nvSpPr>
        <p:spPr>
          <a:xfrm>
            <a:off x="727650" y="557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Probability that replacement job isn’t found</a:t>
            </a:r>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body" idx="4294967295"/>
          </p:nvPr>
        </p:nvSpPr>
        <p:spPr>
          <a:xfrm>
            <a:off x="729450" y="2149200"/>
            <a:ext cx="7688700" cy="2952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6000" b="1"/>
              <a:t>Y=(1-p)q+pr</a:t>
            </a:r>
            <a:endParaRPr sz="6000" b="1"/>
          </a:p>
          <a:p>
            <a:pPr marL="457200" lvl="0" indent="0" algn="l" rtl="0">
              <a:spcBef>
                <a:spcPts val="1200"/>
              </a:spcBef>
              <a:spcAft>
                <a:spcPts val="1200"/>
              </a:spcAft>
              <a:buNone/>
            </a:pPr>
            <a:endParaRPr/>
          </a:p>
        </p:txBody>
      </p:sp>
      <p:sp>
        <p:nvSpPr>
          <p:cNvPr id="255" name="Google Shape;255;p34"/>
          <p:cNvSpPr txBox="1"/>
          <p:nvPr/>
        </p:nvSpPr>
        <p:spPr>
          <a:xfrm rot="5400000">
            <a:off x="4184250" y="1117500"/>
            <a:ext cx="6267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0">
                <a:solidFill>
                  <a:srgbClr val="595959"/>
                </a:solidFill>
                <a:latin typeface="Raleway Thin"/>
                <a:ea typeface="Raleway Thin"/>
                <a:cs typeface="Raleway Thin"/>
                <a:sym typeface="Raleway Thin"/>
              </a:rPr>
              <a:t>{</a:t>
            </a:r>
            <a:endParaRPr sz="20000">
              <a:solidFill>
                <a:srgbClr val="595959"/>
              </a:solidFill>
              <a:latin typeface="Raleway Thin"/>
              <a:ea typeface="Raleway Thin"/>
              <a:cs typeface="Raleway Thin"/>
              <a:sym typeface="Raleway Thin"/>
            </a:endParaRPr>
          </a:p>
        </p:txBody>
      </p:sp>
      <p:sp>
        <p:nvSpPr>
          <p:cNvPr id="256" name="Google Shape;256;p34"/>
          <p:cNvSpPr txBox="1"/>
          <p:nvPr/>
        </p:nvSpPr>
        <p:spPr>
          <a:xfrm rot="5400000">
            <a:off x="5965625" y="2374700"/>
            <a:ext cx="6267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0">
                <a:solidFill>
                  <a:srgbClr val="595959"/>
                </a:solidFill>
                <a:latin typeface="Raleway Thin"/>
                <a:ea typeface="Raleway Thin"/>
                <a:cs typeface="Raleway Thin"/>
                <a:sym typeface="Raleway Thin"/>
              </a:rPr>
              <a:t>{</a:t>
            </a:r>
            <a:endParaRPr sz="8500">
              <a:solidFill>
                <a:srgbClr val="595959"/>
              </a:solidFill>
              <a:latin typeface="Raleway Thin"/>
              <a:ea typeface="Raleway Thin"/>
              <a:cs typeface="Raleway Thin"/>
              <a:sym typeface="Raleway Thin"/>
            </a:endParaRPr>
          </a:p>
        </p:txBody>
      </p:sp>
      <p:sp>
        <p:nvSpPr>
          <p:cNvPr id="257" name="Google Shape;257;p34"/>
          <p:cNvSpPr txBox="1"/>
          <p:nvPr/>
        </p:nvSpPr>
        <p:spPr>
          <a:xfrm>
            <a:off x="3565350" y="1382025"/>
            <a:ext cx="18645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595959"/>
                </a:solidFill>
                <a:latin typeface="Lato"/>
                <a:ea typeface="Lato"/>
                <a:cs typeface="Lato"/>
                <a:sym typeface="Lato"/>
              </a:rPr>
              <a:t>Applicant keeps job and income stream declines</a:t>
            </a:r>
            <a:endParaRPr sz="2000">
              <a:solidFill>
                <a:srgbClr val="595959"/>
              </a:solidFill>
              <a:latin typeface="Lato"/>
              <a:ea typeface="Lato"/>
              <a:cs typeface="Lato"/>
              <a:sym typeface="Lato"/>
            </a:endParaRPr>
          </a:p>
        </p:txBody>
      </p:sp>
      <p:sp>
        <p:nvSpPr>
          <p:cNvPr id="258" name="Google Shape;258;p34"/>
          <p:cNvSpPr txBox="1"/>
          <p:nvPr/>
        </p:nvSpPr>
        <p:spPr>
          <a:xfrm>
            <a:off x="5456225" y="1517275"/>
            <a:ext cx="20046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595959"/>
                </a:solidFill>
                <a:latin typeface="Lato"/>
                <a:ea typeface="Lato"/>
                <a:cs typeface="Lato"/>
                <a:sym typeface="Lato"/>
              </a:rPr>
              <a:t>Applicant loses job and does not find a sufficient replacement job</a:t>
            </a:r>
            <a:endParaRPr sz="2000">
              <a:solidFill>
                <a:srgbClr val="595959"/>
              </a:solidFill>
              <a:latin typeface="Lato"/>
              <a:ea typeface="Lato"/>
              <a:cs typeface="Lato"/>
              <a:sym typeface="Lato"/>
            </a:endParaRPr>
          </a:p>
        </p:txBody>
      </p:sp>
      <p:pic>
        <p:nvPicPr>
          <p:cNvPr id="259" name="Google Shape;259;p34"/>
          <p:cNvPicPr preferRelativeResize="0"/>
          <p:nvPr/>
        </p:nvPicPr>
        <p:blipFill>
          <a:blip r:embed="rId3">
            <a:alphaModFix/>
          </a:blip>
          <a:stretch>
            <a:fillRect/>
          </a:stretch>
        </p:blipFill>
        <p:spPr>
          <a:xfrm>
            <a:off x="6848967" y="0"/>
            <a:ext cx="2295033" cy="445025"/>
          </a:xfrm>
          <a:prstGeom prst="rect">
            <a:avLst/>
          </a:prstGeom>
          <a:noFill/>
          <a:ln>
            <a:noFill/>
          </a:ln>
        </p:spPr>
      </p:pic>
      <p:sp>
        <p:nvSpPr>
          <p:cNvPr id="260" name="Google Shape;260;p34"/>
          <p:cNvSpPr txBox="1">
            <a:spLocks noGrp="1"/>
          </p:cNvSpPr>
          <p:nvPr>
            <p:ph type="title"/>
          </p:nvPr>
        </p:nvSpPr>
        <p:spPr>
          <a:xfrm>
            <a:off x="653400" y="55407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Output: Probability of an income decline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Implementation</a:t>
            </a:r>
            <a:endParaRPr/>
          </a:p>
        </p:txBody>
      </p:sp>
      <p:sp>
        <p:nvSpPr>
          <p:cNvPr id="266" name="Google Shape;266;p3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SzPts val="1600"/>
              <a:buChar char="➢"/>
            </a:pPr>
            <a:r>
              <a:rPr lang="en" sz="1600"/>
              <a:t>No new data inputs (uses existing Aire ecosystem data)</a:t>
            </a:r>
            <a:endParaRPr sz="1600"/>
          </a:p>
          <a:p>
            <a:pPr marL="457200" lvl="0" indent="0" algn="l" rtl="0">
              <a:spcBef>
                <a:spcPts val="1200"/>
              </a:spcBef>
              <a:spcAft>
                <a:spcPts val="0"/>
              </a:spcAft>
              <a:buNone/>
            </a:pPr>
            <a:endParaRPr sz="1600"/>
          </a:p>
          <a:p>
            <a:pPr marL="457200" lvl="0" indent="-330200" algn="l" rtl="0">
              <a:spcBef>
                <a:spcPts val="1200"/>
              </a:spcBef>
              <a:spcAft>
                <a:spcPts val="0"/>
              </a:spcAft>
              <a:buSzPts val="1600"/>
              <a:buChar char="➢"/>
            </a:pPr>
            <a:r>
              <a:rPr lang="en" sz="1600"/>
              <a:t>No changes to Aire UI → Interview completion rate and time will not change  </a:t>
            </a:r>
            <a:endParaRPr sz="1600"/>
          </a:p>
          <a:p>
            <a:pPr marL="457200" lvl="0" indent="0" algn="l" rtl="0">
              <a:spcBef>
                <a:spcPts val="1200"/>
              </a:spcBef>
              <a:spcAft>
                <a:spcPts val="0"/>
              </a:spcAft>
              <a:buNone/>
            </a:pPr>
            <a:endParaRPr sz="1600"/>
          </a:p>
          <a:p>
            <a:pPr marL="457200" lvl="0" indent="-330200" algn="l" rtl="0">
              <a:spcBef>
                <a:spcPts val="1200"/>
              </a:spcBef>
              <a:spcAft>
                <a:spcPts val="0"/>
              </a:spcAft>
              <a:buSzPts val="1600"/>
              <a:buChar char="➢"/>
            </a:pPr>
            <a:r>
              <a:rPr lang="en" sz="1600"/>
              <a:t>Model run time not significantly affected </a:t>
            </a:r>
            <a:endParaRPr sz="1600"/>
          </a:p>
          <a:p>
            <a:pPr marL="914400" lvl="1" indent="-311150" algn="l" rtl="0">
              <a:spcBef>
                <a:spcPts val="0"/>
              </a:spcBef>
              <a:spcAft>
                <a:spcPts val="0"/>
              </a:spcAft>
              <a:buSzPts val="1300"/>
              <a:buChar char="○"/>
            </a:pPr>
            <a:r>
              <a:rPr lang="en" sz="1300"/>
              <a:t>Fast run times are crucial in providing data insight to lenders </a:t>
            </a:r>
            <a:endParaRPr sz="1300"/>
          </a:p>
        </p:txBody>
      </p:sp>
      <p:pic>
        <p:nvPicPr>
          <p:cNvPr id="267" name="Google Shape;267;p35"/>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Model’s Regulatory Compliance </a:t>
            </a:r>
            <a:endParaRPr/>
          </a:p>
        </p:txBody>
      </p:sp>
      <p:sp>
        <p:nvSpPr>
          <p:cNvPr id="273" name="Google Shape;273;p3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Aire’s regulatory compliance is crucial both for themselves and for their lender clients </a:t>
            </a:r>
            <a:endParaRPr sz="1600"/>
          </a:p>
          <a:p>
            <a:pPr marL="457200" lvl="0" indent="-330200" algn="l" rtl="0">
              <a:spcBef>
                <a:spcPts val="0"/>
              </a:spcBef>
              <a:spcAft>
                <a:spcPts val="0"/>
              </a:spcAft>
              <a:buSzPts val="1600"/>
              <a:buChar char="➢"/>
            </a:pPr>
            <a:r>
              <a:rPr lang="en" sz="1600"/>
              <a:t>Variable compliance:</a:t>
            </a:r>
            <a:endParaRPr sz="1600"/>
          </a:p>
          <a:p>
            <a:pPr marL="914400" lvl="1" indent="-317500" algn="l" rtl="0">
              <a:spcBef>
                <a:spcPts val="0"/>
              </a:spcBef>
              <a:spcAft>
                <a:spcPts val="0"/>
              </a:spcAft>
              <a:buSzPts val="1400"/>
              <a:buChar char="○"/>
            </a:pPr>
            <a:r>
              <a:rPr lang="en" sz="1400"/>
              <a:t>“p” operates at a sector-level, not an individual level </a:t>
            </a:r>
            <a:endParaRPr sz="1400"/>
          </a:p>
          <a:p>
            <a:pPr marL="914400" lvl="1" indent="-317500" algn="l" rtl="0">
              <a:spcBef>
                <a:spcPts val="0"/>
              </a:spcBef>
              <a:spcAft>
                <a:spcPts val="0"/>
              </a:spcAft>
              <a:buSzPts val="1400"/>
              <a:buChar char="○"/>
            </a:pPr>
            <a:r>
              <a:rPr lang="en" sz="1400"/>
              <a:t>“q” has the assumption for everyone that incomes of a given job do not fall </a:t>
            </a:r>
            <a:endParaRPr sz="1400"/>
          </a:p>
          <a:p>
            <a:pPr marL="914400" lvl="1" indent="-317500" algn="l" rtl="0">
              <a:spcBef>
                <a:spcPts val="0"/>
              </a:spcBef>
              <a:spcAft>
                <a:spcPts val="0"/>
              </a:spcAft>
              <a:buSzPts val="1400"/>
              <a:buChar char="○"/>
            </a:pPr>
            <a:r>
              <a:rPr lang="en" sz="1400"/>
              <a:t>“r” is mapped to job board data for location and job-specific labor market conditions </a:t>
            </a:r>
            <a:endParaRPr sz="1400"/>
          </a:p>
          <a:p>
            <a:pPr marL="457200" lvl="0" indent="0" algn="l" rtl="0">
              <a:spcBef>
                <a:spcPts val="1200"/>
              </a:spcBef>
              <a:spcAft>
                <a:spcPts val="1200"/>
              </a:spcAft>
              <a:buNone/>
            </a:pPr>
            <a:endParaRPr/>
          </a:p>
        </p:txBody>
      </p:sp>
      <p:pic>
        <p:nvPicPr>
          <p:cNvPr id="274" name="Google Shape;274;p36"/>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8"/>
        <p:cNvGrpSpPr/>
        <p:nvPr/>
      </p:nvGrpSpPr>
      <p:grpSpPr>
        <a:xfrm>
          <a:off x="0" y="0"/>
          <a:ext cx="0" cy="0"/>
          <a:chOff x="0" y="0"/>
          <a:chExt cx="0" cy="0"/>
        </a:xfrm>
      </p:grpSpPr>
      <p:sp>
        <p:nvSpPr>
          <p:cNvPr id="279" name="Google Shape;279;p37"/>
          <p:cNvSpPr txBox="1">
            <a:spLocks noGrp="1"/>
          </p:cNvSpPr>
          <p:nvPr>
            <p:ph type="body" idx="1"/>
          </p:nvPr>
        </p:nvSpPr>
        <p:spPr>
          <a:xfrm>
            <a:off x="311700" y="2208350"/>
            <a:ext cx="8520600" cy="2373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a:t>Future Improvements</a:t>
            </a:r>
            <a:endParaRPr sz="3200"/>
          </a:p>
        </p:txBody>
      </p:sp>
      <p:pic>
        <p:nvPicPr>
          <p:cNvPr id="280" name="Google Shape;280;p37"/>
          <p:cNvPicPr preferRelativeResize="0"/>
          <p:nvPr/>
        </p:nvPicPr>
        <p:blipFill>
          <a:blip r:embed="rId3">
            <a:alphaModFix/>
          </a:blip>
          <a:stretch>
            <a:fillRect/>
          </a:stretch>
        </p:blipFill>
        <p:spPr>
          <a:xfrm>
            <a:off x="6848967" y="0"/>
            <a:ext cx="2295033" cy="445025"/>
          </a:xfrm>
          <a:prstGeom prst="rect">
            <a:avLst/>
          </a:prstGeom>
          <a:noFill/>
          <a:ln>
            <a:noFill/>
          </a:ln>
        </p:spPr>
      </p:pic>
      <p:cxnSp>
        <p:nvCxnSpPr>
          <p:cNvPr id="281" name="Google Shape;281;p37"/>
          <p:cNvCxnSpPr/>
          <p:nvPr/>
        </p:nvCxnSpPr>
        <p:spPr>
          <a:xfrm rot="10800000">
            <a:off x="1688700" y="2896575"/>
            <a:ext cx="569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Individualized Predictions</a:t>
            </a:r>
            <a:endParaRPr/>
          </a:p>
        </p:txBody>
      </p:sp>
      <p:sp>
        <p:nvSpPr>
          <p:cNvPr id="287" name="Google Shape;287;p3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Individualized prediction concern</a:t>
            </a:r>
            <a:endParaRPr sz="1600"/>
          </a:p>
          <a:p>
            <a:pPr marL="914400" lvl="1" indent="-317500" algn="l" rtl="0">
              <a:spcBef>
                <a:spcPts val="0"/>
              </a:spcBef>
              <a:spcAft>
                <a:spcPts val="0"/>
              </a:spcAft>
              <a:buSzPts val="1400"/>
              <a:buChar char="○"/>
            </a:pPr>
            <a:r>
              <a:rPr lang="en" sz="1400"/>
              <a:t>Will the model assign the same income stability to a group of people working the same job in the same city?</a:t>
            </a:r>
            <a:endParaRPr sz="1400"/>
          </a:p>
          <a:p>
            <a:pPr marL="1371600" lvl="2" indent="-317500" algn="l" rtl="0">
              <a:spcBef>
                <a:spcPts val="0"/>
              </a:spcBef>
              <a:spcAft>
                <a:spcPts val="0"/>
              </a:spcAft>
              <a:buSzPts val="1400"/>
              <a:buChar char="■"/>
            </a:pPr>
            <a:r>
              <a:rPr lang="en" sz="1400"/>
              <a:t>Sector-level predictions versus individual predictions</a:t>
            </a:r>
            <a:endParaRPr sz="1400"/>
          </a:p>
          <a:p>
            <a:pPr marL="457200" lvl="0" indent="-330200" algn="l" rtl="0">
              <a:spcBef>
                <a:spcPts val="0"/>
              </a:spcBef>
              <a:spcAft>
                <a:spcPts val="0"/>
              </a:spcAft>
              <a:buSzPts val="1600"/>
              <a:buChar char="➢"/>
            </a:pPr>
            <a:r>
              <a:rPr lang="en" sz="1600"/>
              <a:t>“r” variable is based on applicant’s income </a:t>
            </a:r>
            <a:endParaRPr sz="1600"/>
          </a:p>
          <a:p>
            <a:pPr marL="914400" lvl="1" indent="-317500" algn="l" rtl="0">
              <a:spcBef>
                <a:spcPts val="0"/>
              </a:spcBef>
              <a:spcAft>
                <a:spcPts val="0"/>
              </a:spcAft>
              <a:buSzPts val="1400"/>
              <a:buChar char="○"/>
            </a:pPr>
            <a:r>
              <a:rPr lang="en" sz="1400"/>
              <a:t>Sufficient individual prediction comes from this</a:t>
            </a:r>
            <a:endParaRPr sz="1400"/>
          </a:p>
        </p:txBody>
      </p:sp>
      <p:pic>
        <p:nvPicPr>
          <p:cNvPr id="288" name="Google Shape;288;p38"/>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729450" y="1132125"/>
            <a:ext cx="7688700" cy="72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Improving Model Components</a:t>
            </a:r>
            <a:endParaRPr/>
          </a:p>
        </p:txBody>
      </p:sp>
      <p:sp>
        <p:nvSpPr>
          <p:cNvPr id="294" name="Google Shape;294;p39"/>
          <p:cNvSpPr txBox="1">
            <a:spLocks noGrp="1"/>
          </p:cNvSpPr>
          <p:nvPr>
            <p:ph type="body" idx="1"/>
          </p:nvPr>
        </p:nvSpPr>
        <p:spPr>
          <a:xfrm>
            <a:off x="257700" y="1853925"/>
            <a:ext cx="2387400" cy="7863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1500" u="sng"/>
              <a:t>Probability of losing job</a:t>
            </a:r>
            <a:endParaRPr sz="1500" u="sng"/>
          </a:p>
        </p:txBody>
      </p:sp>
      <p:pic>
        <p:nvPicPr>
          <p:cNvPr id="295" name="Google Shape;295;p39"/>
          <p:cNvPicPr preferRelativeResize="0"/>
          <p:nvPr/>
        </p:nvPicPr>
        <p:blipFill>
          <a:blip r:embed="rId3">
            <a:alphaModFix/>
          </a:blip>
          <a:stretch>
            <a:fillRect/>
          </a:stretch>
        </p:blipFill>
        <p:spPr>
          <a:xfrm>
            <a:off x="6848967" y="0"/>
            <a:ext cx="2295033" cy="445025"/>
          </a:xfrm>
          <a:prstGeom prst="rect">
            <a:avLst/>
          </a:prstGeom>
          <a:noFill/>
          <a:ln>
            <a:noFill/>
          </a:ln>
        </p:spPr>
      </p:pic>
      <p:grpSp>
        <p:nvGrpSpPr>
          <p:cNvPr id="296" name="Google Shape;296;p39"/>
          <p:cNvGrpSpPr/>
          <p:nvPr/>
        </p:nvGrpSpPr>
        <p:grpSpPr>
          <a:xfrm>
            <a:off x="2645111" y="1649222"/>
            <a:ext cx="4203867" cy="3494280"/>
            <a:chOff x="3483561" y="1649222"/>
            <a:chExt cx="4203867" cy="3494280"/>
          </a:xfrm>
        </p:grpSpPr>
        <p:grpSp>
          <p:nvGrpSpPr>
            <p:cNvPr id="297" name="Google Shape;297;p39"/>
            <p:cNvGrpSpPr/>
            <p:nvPr/>
          </p:nvGrpSpPr>
          <p:grpSpPr>
            <a:xfrm>
              <a:off x="3483561" y="1649222"/>
              <a:ext cx="1096478" cy="3494280"/>
              <a:chOff x="3466125" y="2154488"/>
              <a:chExt cx="936600" cy="2793413"/>
            </a:xfrm>
          </p:grpSpPr>
          <p:sp>
            <p:nvSpPr>
              <p:cNvPr id="298" name="Google Shape;298;p39"/>
              <p:cNvSpPr/>
              <p:nvPr/>
            </p:nvSpPr>
            <p:spPr>
              <a:xfrm>
                <a:off x="3550125" y="2154488"/>
                <a:ext cx="768600" cy="712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p</a:t>
                </a:r>
                <a:endParaRPr sz="2200">
                  <a:latin typeface="Georgia"/>
                  <a:ea typeface="Georgia"/>
                  <a:cs typeface="Georgia"/>
                  <a:sym typeface="Georgia"/>
                </a:endParaRPr>
              </a:p>
            </p:txBody>
          </p:sp>
          <p:sp>
            <p:nvSpPr>
              <p:cNvPr id="299" name="Google Shape;299;p39"/>
              <p:cNvSpPr/>
              <p:nvPr/>
            </p:nvSpPr>
            <p:spPr>
              <a:xfrm>
                <a:off x="3550125" y="3096850"/>
                <a:ext cx="768600" cy="7827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q</a:t>
                </a:r>
                <a:endParaRPr sz="2200">
                  <a:latin typeface="Georgia"/>
                  <a:ea typeface="Georgia"/>
                  <a:cs typeface="Georgia"/>
                  <a:sym typeface="Georgia"/>
                </a:endParaRPr>
              </a:p>
            </p:txBody>
          </p:sp>
          <p:sp>
            <p:nvSpPr>
              <p:cNvPr id="300" name="Google Shape;300;p39"/>
              <p:cNvSpPr/>
              <p:nvPr/>
            </p:nvSpPr>
            <p:spPr>
              <a:xfrm>
                <a:off x="3466125" y="4109100"/>
                <a:ext cx="936600" cy="838800"/>
              </a:xfrm>
              <a:prstGeom prst="triangle">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r</a:t>
                </a:r>
                <a:endParaRPr sz="2200">
                  <a:latin typeface="Georgia"/>
                  <a:ea typeface="Georgia"/>
                  <a:cs typeface="Georgia"/>
                  <a:sym typeface="Georgia"/>
                </a:endParaRPr>
              </a:p>
            </p:txBody>
          </p:sp>
        </p:grpSp>
        <p:grpSp>
          <p:nvGrpSpPr>
            <p:cNvPr id="301" name="Google Shape;301;p39"/>
            <p:cNvGrpSpPr/>
            <p:nvPr/>
          </p:nvGrpSpPr>
          <p:grpSpPr>
            <a:xfrm>
              <a:off x="6590950" y="1649222"/>
              <a:ext cx="1096478" cy="3494280"/>
              <a:chOff x="3466125" y="2154488"/>
              <a:chExt cx="936600" cy="2793413"/>
            </a:xfrm>
          </p:grpSpPr>
          <p:sp>
            <p:nvSpPr>
              <p:cNvPr id="302" name="Google Shape;302;p39"/>
              <p:cNvSpPr/>
              <p:nvPr/>
            </p:nvSpPr>
            <p:spPr>
              <a:xfrm>
                <a:off x="3550125" y="2154488"/>
                <a:ext cx="768600" cy="712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p2</a:t>
                </a:r>
                <a:endParaRPr sz="2200">
                  <a:latin typeface="Georgia"/>
                  <a:ea typeface="Georgia"/>
                  <a:cs typeface="Georgia"/>
                  <a:sym typeface="Georgia"/>
                </a:endParaRPr>
              </a:p>
            </p:txBody>
          </p:sp>
          <p:sp>
            <p:nvSpPr>
              <p:cNvPr id="303" name="Google Shape;303;p39"/>
              <p:cNvSpPr/>
              <p:nvPr/>
            </p:nvSpPr>
            <p:spPr>
              <a:xfrm>
                <a:off x="3550125" y="3096850"/>
                <a:ext cx="768600" cy="7827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q2</a:t>
                </a:r>
                <a:endParaRPr sz="2200">
                  <a:latin typeface="Georgia"/>
                  <a:ea typeface="Georgia"/>
                  <a:cs typeface="Georgia"/>
                  <a:sym typeface="Georgia"/>
                </a:endParaRPr>
              </a:p>
            </p:txBody>
          </p:sp>
          <p:sp>
            <p:nvSpPr>
              <p:cNvPr id="304" name="Google Shape;304;p39"/>
              <p:cNvSpPr/>
              <p:nvPr/>
            </p:nvSpPr>
            <p:spPr>
              <a:xfrm>
                <a:off x="3466125" y="4109100"/>
                <a:ext cx="936600" cy="838800"/>
              </a:xfrm>
              <a:prstGeom prst="triangle">
                <a:avLst>
                  <a:gd name="adj"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Georgia"/>
                    <a:ea typeface="Georgia"/>
                    <a:cs typeface="Georgia"/>
                    <a:sym typeface="Georgia"/>
                  </a:rPr>
                  <a:t>r2</a:t>
                </a:r>
                <a:endParaRPr sz="2200">
                  <a:latin typeface="Georgia"/>
                  <a:ea typeface="Georgia"/>
                  <a:cs typeface="Georgia"/>
                  <a:sym typeface="Georgia"/>
                </a:endParaRPr>
              </a:p>
            </p:txBody>
          </p:sp>
        </p:grpSp>
        <p:grpSp>
          <p:nvGrpSpPr>
            <p:cNvPr id="305" name="Google Shape;305;p39"/>
            <p:cNvGrpSpPr/>
            <p:nvPr/>
          </p:nvGrpSpPr>
          <p:grpSpPr>
            <a:xfrm>
              <a:off x="4963677" y="1916024"/>
              <a:ext cx="1243635" cy="2908343"/>
              <a:chOff x="4590650" y="2292150"/>
              <a:chExt cx="1062300" cy="2325000"/>
            </a:xfrm>
          </p:grpSpPr>
          <p:sp>
            <p:nvSpPr>
              <p:cNvPr id="306" name="Google Shape;306;p39"/>
              <p:cNvSpPr/>
              <p:nvPr/>
            </p:nvSpPr>
            <p:spPr>
              <a:xfrm>
                <a:off x="4590650" y="2292150"/>
                <a:ext cx="1062300" cy="279600"/>
              </a:xfrm>
              <a:prstGeom prst="rightArrow">
                <a:avLst>
                  <a:gd name="adj1" fmla="val 50000"/>
                  <a:gd name="adj2" fmla="val 500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9"/>
              <p:cNvSpPr/>
              <p:nvPr/>
            </p:nvSpPr>
            <p:spPr>
              <a:xfrm>
                <a:off x="4590650" y="4337550"/>
                <a:ext cx="1062300" cy="279600"/>
              </a:xfrm>
              <a:prstGeom prst="rightArrow">
                <a:avLst>
                  <a:gd name="adj1" fmla="val 50000"/>
                  <a:gd name="adj2"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9"/>
              <p:cNvSpPr/>
              <p:nvPr/>
            </p:nvSpPr>
            <p:spPr>
              <a:xfrm>
                <a:off x="4590650" y="3314850"/>
                <a:ext cx="1062300" cy="279600"/>
              </a:xfrm>
              <a:prstGeom prst="rightArrow">
                <a:avLst>
                  <a:gd name="adj1" fmla="val 50000"/>
                  <a:gd name="adj2" fmla="val 50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9" name="Google Shape;309;p39"/>
          <p:cNvSpPr txBox="1">
            <a:spLocks noGrp="1"/>
          </p:cNvSpPr>
          <p:nvPr>
            <p:ph type="body" idx="1"/>
          </p:nvPr>
        </p:nvSpPr>
        <p:spPr>
          <a:xfrm>
            <a:off x="257700" y="2910575"/>
            <a:ext cx="2387400" cy="9726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88"/>
              <a:buNone/>
            </a:pPr>
            <a:r>
              <a:rPr lang="en" sz="1537" u="sng"/>
              <a:t>Probability that current job income declines</a:t>
            </a:r>
            <a:endParaRPr sz="1537" u="sng"/>
          </a:p>
          <a:p>
            <a:pPr marL="0" lvl="0" indent="0" algn="ctr" rtl="0">
              <a:lnSpc>
                <a:spcPct val="105000"/>
              </a:lnSpc>
              <a:spcBef>
                <a:spcPts val="0"/>
              </a:spcBef>
              <a:spcAft>
                <a:spcPts val="0"/>
              </a:spcAft>
              <a:buSzPts val="688"/>
              <a:buNone/>
            </a:pPr>
            <a:r>
              <a:rPr lang="en" sz="1537"/>
              <a:t>(q=0)</a:t>
            </a:r>
            <a:endParaRPr sz="1537"/>
          </a:p>
        </p:txBody>
      </p:sp>
      <p:sp>
        <p:nvSpPr>
          <p:cNvPr id="310" name="Google Shape;310;p39"/>
          <p:cNvSpPr txBox="1">
            <a:spLocks noGrp="1"/>
          </p:cNvSpPr>
          <p:nvPr>
            <p:ph type="body" idx="1"/>
          </p:nvPr>
        </p:nvSpPr>
        <p:spPr>
          <a:xfrm>
            <a:off x="181700" y="4123175"/>
            <a:ext cx="2543700" cy="936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935"/>
              <a:buNone/>
            </a:pPr>
            <a:r>
              <a:rPr lang="en" sz="1205" u="sng"/>
              <a:t>Probability that applicant doesn’t find new job with income &gt; 90% of their previous job’s income </a:t>
            </a:r>
            <a:endParaRPr sz="1205" u="sng"/>
          </a:p>
        </p:txBody>
      </p:sp>
      <p:sp>
        <p:nvSpPr>
          <p:cNvPr id="311" name="Google Shape;311;p39"/>
          <p:cNvSpPr txBox="1">
            <a:spLocks noGrp="1"/>
          </p:cNvSpPr>
          <p:nvPr>
            <p:ph type="body" idx="1"/>
          </p:nvPr>
        </p:nvSpPr>
        <p:spPr>
          <a:xfrm>
            <a:off x="6756588" y="1853925"/>
            <a:ext cx="2387400" cy="7863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1500" u="sng"/>
              <a:t>Firm size and layoff rates</a:t>
            </a:r>
            <a:endParaRPr sz="1500" u="sng"/>
          </a:p>
        </p:txBody>
      </p:sp>
      <p:sp>
        <p:nvSpPr>
          <p:cNvPr id="312" name="Google Shape;312;p39"/>
          <p:cNvSpPr txBox="1">
            <a:spLocks noGrp="1"/>
          </p:cNvSpPr>
          <p:nvPr>
            <p:ph type="body" idx="1"/>
          </p:nvPr>
        </p:nvSpPr>
        <p:spPr>
          <a:xfrm>
            <a:off x="6756600" y="2910575"/>
            <a:ext cx="2387400" cy="7863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1018"/>
              <a:buNone/>
            </a:pPr>
            <a:r>
              <a:rPr lang="en" sz="1500" u="sng"/>
              <a:t>Income distributions,</a:t>
            </a:r>
            <a:endParaRPr sz="1500" u="sng"/>
          </a:p>
          <a:p>
            <a:pPr marL="0" lvl="0" indent="0" algn="ctr" rtl="0">
              <a:lnSpc>
                <a:spcPct val="95000"/>
              </a:lnSpc>
              <a:spcBef>
                <a:spcPts val="0"/>
              </a:spcBef>
              <a:spcAft>
                <a:spcPts val="0"/>
              </a:spcAft>
              <a:buSzPts val="1018"/>
              <a:buNone/>
            </a:pPr>
            <a:r>
              <a:rPr lang="en" sz="1500" u="sng"/>
              <a:t>BLS occupation-level data,</a:t>
            </a:r>
            <a:endParaRPr sz="1500" u="sng"/>
          </a:p>
          <a:p>
            <a:pPr marL="0" lvl="0" indent="0" algn="ctr" rtl="0">
              <a:lnSpc>
                <a:spcPct val="95000"/>
              </a:lnSpc>
              <a:spcBef>
                <a:spcPts val="0"/>
              </a:spcBef>
              <a:spcAft>
                <a:spcPts val="0"/>
              </a:spcAft>
              <a:buSzPts val="1018"/>
              <a:buNone/>
            </a:pPr>
            <a:r>
              <a:rPr lang="en" sz="1500" u="sng"/>
              <a:t>Employers</a:t>
            </a:r>
            <a:endParaRPr sz="1500" u="sng"/>
          </a:p>
        </p:txBody>
      </p:sp>
      <p:sp>
        <p:nvSpPr>
          <p:cNvPr id="313" name="Google Shape;313;p39"/>
          <p:cNvSpPr txBox="1">
            <a:spLocks noGrp="1"/>
          </p:cNvSpPr>
          <p:nvPr>
            <p:ph type="body" idx="1"/>
          </p:nvPr>
        </p:nvSpPr>
        <p:spPr>
          <a:xfrm>
            <a:off x="6600300" y="4123175"/>
            <a:ext cx="2543700" cy="936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935"/>
              <a:buNone/>
            </a:pPr>
            <a:r>
              <a:rPr lang="en" sz="1205" u="sng"/>
              <a:t>Average length of time that a job type sits open on a job board before it is filled</a:t>
            </a:r>
            <a:endParaRPr sz="1205" u="sng"/>
          </a:p>
        </p:txBody>
      </p:sp>
      <p:sp>
        <p:nvSpPr>
          <p:cNvPr id="314" name="Google Shape;314;p39"/>
          <p:cNvSpPr txBox="1"/>
          <p:nvPr/>
        </p:nvSpPr>
        <p:spPr>
          <a:xfrm>
            <a:off x="6905851" y="796225"/>
            <a:ext cx="1932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Improvements</a:t>
            </a:r>
            <a:endParaRPr sz="2000" b="1">
              <a:latin typeface="Lato"/>
              <a:ea typeface="Lato"/>
              <a:cs typeface="Lato"/>
              <a:sym typeface="Lato"/>
            </a:endParaRPr>
          </a:p>
        </p:txBody>
      </p:sp>
      <p:sp>
        <p:nvSpPr>
          <p:cNvPr id="315" name="Google Shape;315;p39"/>
          <p:cNvSpPr/>
          <p:nvPr/>
        </p:nvSpPr>
        <p:spPr>
          <a:xfrm>
            <a:off x="7732350" y="1348925"/>
            <a:ext cx="279600" cy="444900"/>
          </a:xfrm>
          <a:prstGeom prst="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0"/>
          <p:cNvPicPr preferRelativeResize="0"/>
          <p:nvPr/>
        </p:nvPicPr>
        <p:blipFill rotWithShape="1">
          <a:blip r:embed="rId3">
            <a:alphaModFix/>
          </a:blip>
          <a:srcRect l="10214" t="29869" r="9035" b="33271"/>
          <a:stretch/>
        </p:blipFill>
        <p:spPr>
          <a:xfrm>
            <a:off x="6257625" y="3907275"/>
            <a:ext cx="2384400" cy="572275"/>
          </a:xfrm>
          <a:prstGeom prst="rect">
            <a:avLst/>
          </a:prstGeom>
          <a:noFill/>
          <a:ln>
            <a:noFill/>
          </a:ln>
        </p:spPr>
      </p:pic>
      <p:sp>
        <p:nvSpPr>
          <p:cNvPr id="321" name="Google Shape;321;p40"/>
          <p:cNvSpPr txBox="1">
            <a:spLocks noGrp="1"/>
          </p:cNvSpPr>
          <p:nvPr>
            <p:ph type="body" idx="1"/>
          </p:nvPr>
        </p:nvSpPr>
        <p:spPr>
          <a:xfrm>
            <a:off x="727650" y="2078875"/>
            <a:ext cx="7688700" cy="2261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Modeling jobless income</a:t>
            </a:r>
            <a:endParaRPr sz="1500"/>
          </a:p>
          <a:p>
            <a:pPr marL="914400" lvl="1" indent="-311150" algn="l" rtl="0">
              <a:spcBef>
                <a:spcPts val="0"/>
              </a:spcBef>
              <a:spcAft>
                <a:spcPts val="0"/>
              </a:spcAft>
              <a:buSzPts val="1300"/>
              <a:buChar char="○"/>
            </a:pPr>
            <a:r>
              <a:rPr lang="en" sz="1300"/>
              <a:t>Covering spousal income factor </a:t>
            </a:r>
            <a:endParaRPr sz="1300"/>
          </a:p>
          <a:p>
            <a:pPr marL="457200" lvl="0" indent="-323850" algn="l" rtl="0">
              <a:spcBef>
                <a:spcPts val="1000"/>
              </a:spcBef>
              <a:spcAft>
                <a:spcPts val="0"/>
              </a:spcAft>
              <a:buSzPts val="1500"/>
              <a:buChar char="➢"/>
            </a:pPr>
            <a:r>
              <a:rPr lang="en" sz="1500"/>
              <a:t>Multiple job scenarios </a:t>
            </a:r>
            <a:endParaRPr sz="1500"/>
          </a:p>
          <a:p>
            <a:pPr marL="914400" lvl="1" indent="-311150" algn="l" rtl="0">
              <a:spcBef>
                <a:spcPts val="0"/>
              </a:spcBef>
              <a:spcAft>
                <a:spcPts val="0"/>
              </a:spcAft>
              <a:buSzPts val="1300"/>
              <a:buChar char="○"/>
            </a:pPr>
            <a:r>
              <a:rPr lang="en" sz="1300"/>
              <a:t>Gig economy - diversification vs. service sector exposure</a:t>
            </a:r>
            <a:endParaRPr sz="1300"/>
          </a:p>
          <a:p>
            <a:pPr marL="457200" lvl="0" indent="-323850" algn="l" rtl="0">
              <a:spcBef>
                <a:spcPts val="1000"/>
              </a:spcBef>
              <a:spcAft>
                <a:spcPts val="0"/>
              </a:spcAft>
              <a:buSzPts val="1500"/>
              <a:buChar char="➢"/>
            </a:pPr>
            <a:r>
              <a:rPr lang="en" sz="1500"/>
              <a:t>Passive income individuals </a:t>
            </a:r>
            <a:endParaRPr sz="1500"/>
          </a:p>
          <a:p>
            <a:pPr marL="914400" lvl="1" indent="-311150" algn="l" rtl="0">
              <a:spcBef>
                <a:spcPts val="0"/>
              </a:spcBef>
              <a:spcAft>
                <a:spcPts val="0"/>
              </a:spcAft>
              <a:buSzPts val="1300"/>
              <a:buChar char="○"/>
            </a:pPr>
            <a:r>
              <a:rPr lang="en" sz="1300"/>
              <a:t>More sensitive to aggregate macroeconomic conditions</a:t>
            </a:r>
            <a:endParaRPr sz="1300"/>
          </a:p>
          <a:p>
            <a:pPr marL="914400" lvl="1" indent="-311150" algn="l" rtl="0">
              <a:spcBef>
                <a:spcPts val="0"/>
              </a:spcBef>
              <a:spcAft>
                <a:spcPts val="0"/>
              </a:spcAft>
              <a:buSzPts val="1300"/>
              <a:buChar char="○"/>
            </a:pPr>
            <a:r>
              <a:rPr lang="en" sz="1300"/>
              <a:t>Paltry number of individuals in this category </a:t>
            </a:r>
            <a:endParaRPr sz="1300"/>
          </a:p>
        </p:txBody>
      </p:sp>
      <p:sp>
        <p:nvSpPr>
          <p:cNvPr id="322" name="Google Shape;322;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Model Scenarios</a:t>
            </a:r>
            <a:endParaRPr/>
          </a:p>
        </p:txBody>
      </p:sp>
      <p:pic>
        <p:nvPicPr>
          <p:cNvPr id="323" name="Google Shape;323;p40"/>
          <p:cNvPicPr preferRelativeResize="0"/>
          <p:nvPr/>
        </p:nvPicPr>
        <p:blipFill>
          <a:blip r:embed="rId4">
            <a:alphaModFix/>
          </a:blip>
          <a:stretch>
            <a:fillRect/>
          </a:stretch>
        </p:blipFill>
        <p:spPr>
          <a:xfrm>
            <a:off x="6848967" y="0"/>
            <a:ext cx="2295033" cy="445025"/>
          </a:xfrm>
          <a:prstGeom prst="rect">
            <a:avLst/>
          </a:prstGeom>
          <a:noFill/>
          <a:ln>
            <a:noFill/>
          </a:ln>
        </p:spPr>
      </p:pic>
      <p:pic>
        <p:nvPicPr>
          <p:cNvPr id="324" name="Google Shape;324;p40"/>
          <p:cNvPicPr preferRelativeResize="0"/>
          <p:nvPr/>
        </p:nvPicPr>
        <p:blipFill>
          <a:blip r:embed="rId5">
            <a:alphaModFix/>
          </a:blip>
          <a:stretch>
            <a:fillRect/>
          </a:stretch>
        </p:blipFill>
        <p:spPr>
          <a:xfrm>
            <a:off x="6806145" y="826545"/>
            <a:ext cx="1252325" cy="1252325"/>
          </a:xfrm>
          <a:prstGeom prst="rect">
            <a:avLst/>
          </a:prstGeom>
          <a:noFill/>
          <a:ln>
            <a:noFill/>
          </a:ln>
        </p:spPr>
      </p:pic>
      <p:pic>
        <p:nvPicPr>
          <p:cNvPr id="325" name="Google Shape;325;p40"/>
          <p:cNvPicPr preferRelativeResize="0"/>
          <p:nvPr/>
        </p:nvPicPr>
        <p:blipFill>
          <a:blip r:embed="rId6">
            <a:alphaModFix/>
          </a:blip>
          <a:stretch>
            <a:fillRect/>
          </a:stretch>
        </p:blipFill>
        <p:spPr>
          <a:xfrm>
            <a:off x="5969138" y="2486147"/>
            <a:ext cx="2926340" cy="1013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Extensions to Output</a:t>
            </a:r>
            <a:endParaRPr/>
          </a:p>
        </p:txBody>
      </p:sp>
      <p:sp>
        <p:nvSpPr>
          <p:cNvPr id="331" name="Google Shape;331;p4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Lenders may use alternate thresholds </a:t>
            </a:r>
            <a:endParaRPr sz="1600"/>
          </a:p>
          <a:p>
            <a:pPr marL="914400" lvl="1" indent="-317500" algn="l" rtl="0">
              <a:spcBef>
                <a:spcPts val="1000"/>
              </a:spcBef>
              <a:spcAft>
                <a:spcPts val="0"/>
              </a:spcAft>
              <a:buSzPts val="1400"/>
              <a:buChar char="○"/>
            </a:pPr>
            <a:r>
              <a:rPr lang="en" sz="1400"/>
              <a:t>85% instead of 90% of current income threshold</a:t>
            </a:r>
            <a:endParaRPr sz="1400"/>
          </a:p>
          <a:p>
            <a:pPr marL="914400" lvl="1" indent="-317500" algn="l" rtl="0">
              <a:spcBef>
                <a:spcPts val="0"/>
              </a:spcBef>
              <a:spcAft>
                <a:spcPts val="0"/>
              </a:spcAft>
              <a:buSzPts val="1400"/>
              <a:buChar char="○"/>
            </a:pPr>
            <a:r>
              <a:rPr lang="en" sz="1400"/>
              <a:t>Different forecast horizons (6 months, 1 year, or 2 years)</a:t>
            </a:r>
            <a:endParaRPr sz="1400"/>
          </a:p>
          <a:p>
            <a:pPr marL="457200" lvl="0" indent="-317500" algn="l" rtl="0">
              <a:spcBef>
                <a:spcPts val="1000"/>
              </a:spcBef>
              <a:spcAft>
                <a:spcPts val="0"/>
              </a:spcAft>
              <a:buSzPts val="1400"/>
              <a:buChar char="➢"/>
            </a:pPr>
            <a:r>
              <a:rPr lang="en" sz="1400"/>
              <a:t>Ability to model remote work</a:t>
            </a:r>
            <a:endParaRPr sz="1400"/>
          </a:p>
          <a:p>
            <a:pPr marL="914400" lvl="1" indent="-317500" algn="l" rtl="0">
              <a:spcBef>
                <a:spcPts val="1000"/>
              </a:spcBef>
              <a:spcAft>
                <a:spcPts val="0"/>
              </a:spcAft>
              <a:buSzPts val="1400"/>
              <a:buChar char="○"/>
            </a:pPr>
            <a:r>
              <a:rPr lang="en" sz="1400"/>
              <a:t>COVID-19 effect</a:t>
            </a:r>
            <a:endParaRPr sz="1400"/>
          </a:p>
          <a:p>
            <a:pPr marL="457200" lvl="0" indent="0" algn="l" rtl="0">
              <a:spcBef>
                <a:spcPts val="1000"/>
              </a:spcBef>
              <a:spcAft>
                <a:spcPts val="1000"/>
              </a:spcAft>
              <a:buNone/>
            </a:pPr>
            <a:endParaRPr/>
          </a:p>
        </p:txBody>
      </p:sp>
      <p:pic>
        <p:nvPicPr>
          <p:cNvPr id="332" name="Google Shape;332;p41"/>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311700" y="2208350"/>
            <a:ext cx="8520600" cy="2373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a:t>Credit Lending Industry</a:t>
            </a:r>
            <a:endParaRPr sz="3200"/>
          </a:p>
        </p:txBody>
      </p:sp>
      <p:pic>
        <p:nvPicPr>
          <p:cNvPr id="101" name="Google Shape;101;p15"/>
          <p:cNvPicPr preferRelativeResize="0"/>
          <p:nvPr/>
        </p:nvPicPr>
        <p:blipFill>
          <a:blip r:embed="rId3">
            <a:alphaModFix/>
          </a:blip>
          <a:stretch>
            <a:fillRect/>
          </a:stretch>
        </p:blipFill>
        <p:spPr>
          <a:xfrm>
            <a:off x="6848967" y="0"/>
            <a:ext cx="2295033" cy="445025"/>
          </a:xfrm>
          <a:prstGeom prst="rect">
            <a:avLst/>
          </a:prstGeom>
          <a:noFill/>
          <a:ln>
            <a:noFill/>
          </a:ln>
        </p:spPr>
      </p:pic>
      <p:cxnSp>
        <p:nvCxnSpPr>
          <p:cNvPr id="102" name="Google Shape;102;p15"/>
          <p:cNvCxnSpPr/>
          <p:nvPr/>
        </p:nvCxnSpPr>
        <p:spPr>
          <a:xfrm rot="10800000">
            <a:off x="1764900" y="2896575"/>
            <a:ext cx="569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338" name="Google Shape;338;p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SzPts val="1600"/>
              <a:buChar char="➢"/>
            </a:pPr>
            <a:r>
              <a:rPr lang="en" sz="1600"/>
              <a:t>Continuously changing credit industry has allowed for Aire’s industry penetration and positioning </a:t>
            </a:r>
            <a:endParaRPr sz="1600"/>
          </a:p>
          <a:p>
            <a:pPr marL="914400" lvl="1" indent="-311150" algn="l" rtl="0">
              <a:spcBef>
                <a:spcPts val="0"/>
              </a:spcBef>
              <a:spcAft>
                <a:spcPts val="0"/>
              </a:spcAft>
              <a:buSzPts val="1300"/>
              <a:buChar char="○"/>
            </a:pPr>
            <a:r>
              <a:rPr lang="en" sz="1300"/>
              <a:t>Big data </a:t>
            </a:r>
            <a:endParaRPr sz="1300"/>
          </a:p>
          <a:p>
            <a:pPr marL="914400" lvl="1" indent="-311150" algn="l" rtl="0">
              <a:spcBef>
                <a:spcPts val="0"/>
              </a:spcBef>
              <a:spcAft>
                <a:spcPts val="0"/>
              </a:spcAft>
              <a:buSzPts val="1300"/>
              <a:buChar char="○"/>
            </a:pPr>
            <a:r>
              <a:rPr lang="en" sz="1300"/>
              <a:t>Ability to pay focus</a:t>
            </a:r>
            <a:endParaRPr sz="1300"/>
          </a:p>
          <a:p>
            <a:pPr marL="457200" lvl="0" indent="-330200" algn="l" rtl="0">
              <a:spcBef>
                <a:spcPts val="0"/>
              </a:spcBef>
              <a:spcAft>
                <a:spcPts val="0"/>
              </a:spcAft>
              <a:buSzPts val="1600"/>
              <a:buChar char="➢"/>
            </a:pPr>
            <a:r>
              <a:rPr lang="en" sz="1600"/>
              <a:t>Our model predicts an applicant’s income stability, in order to better determine ability to pay</a:t>
            </a:r>
            <a:endParaRPr sz="1600"/>
          </a:p>
          <a:p>
            <a:pPr marL="914400" lvl="1" indent="-311150" algn="l" rtl="0">
              <a:spcBef>
                <a:spcPts val="0"/>
              </a:spcBef>
              <a:spcAft>
                <a:spcPts val="0"/>
              </a:spcAft>
              <a:buSzPts val="1300"/>
              <a:buChar char="○"/>
            </a:pPr>
            <a:r>
              <a:rPr lang="en" sz="1300"/>
              <a:t>Forward-looking </a:t>
            </a:r>
            <a:endParaRPr sz="1300"/>
          </a:p>
          <a:p>
            <a:pPr marL="914400" lvl="1" indent="-311150" algn="l" rtl="0">
              <a:spcBef>
                <a:spcPts val="0"/>
              </a:spcBef>
              <a:spcAft>
                <a:spcPts val="0"/>
              </a:spcAft>
              <a:buSzPts val="1300"/>
              <a:buChar char="○"/>
            </a:pPr>
            <a:r>
              <a:rPr lang="en" sz="1300"/>
              <a:t>Feasible with little cost </a:t>
            </a:r>
            <a:endParaRPr sz="1300"/>
          </a:p>
          <a:p>
            <a:pPr marL="914400" lvl="1" indent="-311150" algn="l" rtl="0">
              <a:spcBef>
                <a:spcPts val="0"/>
              </a:spcBef>
              <a:spcAft>
                <a:spcPts val="0"/>
              </a:spcAft>
              <a:buSzPts val="1300"/>
              <a:buChar char="○"/>
            </a:pPr>
            <a:r>
              <a:rPr lang="en" sz="1300"/>
              <a:t>Compliant with regulations </a:t>
            </a:r>
            <a:endParaRPr sz="1300"/>
          </a:p>
          <a:p>
            <a:pPr marL="914400" lvl="1" indent="-311150" algn="l" rtl="0">
              <a:spcBef>
                <a:spcPts val="0"/>
              </a:spcBef>
              <a:spcAft>
                <a:spcPts val="0"/>
              </a:spcAft>
              <a:buSzPts val="1300"/>
              <a:buChar char="○"/>
            </a:pPr>
            <a:r>
              <a:rPr lang="en" sz="1300"/>
              <a:t>Potential for future improvements </a:t>
            </a:r>
            <a:endParaRPr sz="1300"/>
          </a:p>
        </p:txBody>
      </p:sp>
      <p:pic>
        <p:nvPicPr>
          <p:cNvPr id="339" name="Google Shape;339;p42"/>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pic>
        <p:nvPicPr>
          <p:cNvPr id="344" name="Google Shape;344;p43"/>
          <p:cNvPicPr preferRelativeResize="0"/>
          <p:nvPr/>
        </p:nvPicPr>
        <p:blipFill>
          <a:blip r:embed="rId3">
            <a:alphaModFix amt="18000"/>
          </a:blip>
          <a:stretch>
            <a:fillRect/>
          </a:stretch>
        </p:blipFill>
        <p:spPr>
          <a:xfrm>
            <a:off x="0" y="-1212275"/>
            <a:ext cx="9413724" cy="7060276"/>
          </a:xfrm>
          <a:prstGeom prst="rect">
            <a:avLst/>
          </a:prstGeom>
          <a:noFill/>
          <a:ln>
            <a:noFill/>
          </a:ln>
        </p:spPr>
      </p:pic>
      <p:sp>
        <p:nvSpPr>
          <p:cNvPr id="345" name="Google Shape;345;p43"/>
          <p:cNvSpPr txBox="1">
            <a:spLocks noGrp="1"/>
          </p:cNvSpPr>
          <p:nvPr>
            <p:ph type="body" idx="4294967295"/>
          </p:nvPr>
        </p:nvSpPr>
        <p:spPr>
          <a:xfrm>
            <a:off x="729450" y="1444400"/>
            <a:ext cx="7688700" cy="2895600"/>
          </a:xfrm>
          <a:prstGeom prst="rect">
            <a:avLst/>
          </a:prstGeom>
        </p:spPr>
        <p:txBody>
          <a:bodyPr spcFirstLastPara="1" wrap="square" lIns="91425" tIns="91425" rIns="91425" bIns="91425" anchor="ctr" anchorCtr="0">
            <a:normAutofit/>
          </a:bodyPr>
          <a:lstStyle/>
          <a:p>
            <a:pPr marL="0" lvl="0" indent="0" algn="ctr" rtl="0">
              <a:lnSpc>
                <a:spcPct val="100000"/>
              </a:lnSpc>
              <a:spcBef>
                <a:spcPts val="0"/>
              </a:spcBef>
              <a:spcAft>
                <a:spcPts val="0"/>
              </a:spcAft>
              <a:buNone/>
            </a:pPr>
            <a:r>
              <a:rPr lang="en" sz="3400" b="1" i="1">
                <a:solidFill>
                  <a:schemeClr val="dk2"/>
                </a:solidFill>
                <a:latin typeface="Raleway"/>
                <a:ea typeface="Raleway"/>
                <a:cs typeface="Raleway"/>
                <a:sym typeface="Raleway"/>
              </a:rPr>
              <a:t>Thank you</a:t>
            </a:r>
            <a:endParaRPr sz="2600" b="1">
              <a:solidFill>
                <a:schemeClr val="dk2"/>
              </a:solidFill>
              <a:latin typeface="Raleway"/>
              <a:ea typeface="Raleway"/>
              <a:cs typeface="Raleway"/>
              <a:sym typeface="Raleway"/>
            </a:endParaRPr>
          </a:p>
          <a:p>
            <a:pPr marL="0" lvl="0" indent="0" algn="ctr" rtl="0">
              <a:spcBef>
                <a:spcPts val="0"/>
              </a:spcBef>
              <a:spcAft>
                <a:spcPts val="1200"/>
              </a:spcAft>
              <a:buNone/>
            </a:pPr>
            <a:r>
              <a:rPr lang="en" sz="2300"/>
              <a:t>Questions or comments?</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Paradigm Shift</a:t>
            </a:r>
            <a:endParaRPr/>
          </a:p>
        </p:txBody>
      </p:sp>
      <p:sp>
        <p:nvSpPr>
          <p:cNvPr id="108" name="Google Shape;108;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Previous credit decision process centered around </a:t>
            </a:r>
            <a:r>
              <a:rPr lang="en" sz="1500" i="1"/>
              <a:t>soft </a:t>
            </a:r>
            <a:r>
              <a:rPr lang="en" sz="1500"/>
              <a:t>information</a:t>
            </a:r>
            <a:endParaRPr sz="1500"/>
          </a:p>
          <a:p>
            <a:pPr marL="914400" lvl="1" indent="-311150" algn="l" rtl="0">
              <a:spcBef>
                <a:spcPts val="0"/>
              </a:spcBef>
              <a:spcAft>
                <a:spcPts val="0"/>
              </a:spcAft>
              <a:buSzPts val="1300"/>
              <a:buChar char="○"/>
            </a:pPr>
            <a:r>
              <a:rPr lang="en" sz="1300"/>
              <a:t>Personal relationships in small towns</a:t>
            </a:r>
            <a:endParaRPr sz="1300"/>
          </a:p>
          <a:p>
            <a:pPr marL="457200" lvl="0" indent="-323850" algn="l" rtl="0">
              <a:spcBef>
                <a:spcPts val="0"/>
              </a:spcBef>
              <a:spcAft>
                <a:spcPts val="0"/>
              </a:spcAft>
              <a:buSzPts val="1500"/>
              <a:buChar char="➢"/>
            </a:pPr>
            <a:r>
              <a:rPr lang="en" sz="1500"/>
              <a:t>Transition to </a:t>
            </a:r>
            <a:r>
              <a:rPr lang="en" sz="1500" i="1"/>
              <a:t>hard </a:t>
            </a:r>
            <a:r>
              <a:rPr lang="en" sz="1500"/>
              <a:t>information centered process</a:t>
            </a:r>
            <a:endParaRPr sz="1500"/>
          </a:p>
          <a:p>
            <a:pPr marL="914400" lvl="1" indent="-311150" algn="l" rtl="0">
              <a:spcBef>
                <a:spcPts val="0"/>
              </a:spcBef>
              <a:spcAft>
                <a:spcPts val="0"/>
              </a:spcAft>
              <a:buSzPts val="1300"/>
              <a:buChar char="○"/>
            </a:pPr>
            <a:r>
              <a:rPr lang="en" sz="1300"/>
              <a:t>Credit score</a:t>
            </a:r>
            <a:endParaRPr sz="1300"/>
          </a:p>
          <a:p>
            <a:pPr marL="914400" lvl="1" indent="-311150" algn="l" rtl="0">
              <a:spcBef>
                <a:spcPts val="0"/>
              </a:spcBef>
              <a:spcAft>
                <a:spcPts val="0"/>
              </a:spcAft>
              <a:buSzPts val="1300"/>
              <a:buChar char="○"/>
            </a:pPr>
            <a:r>
              <a:rPr lang="en" sz="1300"/>
              <a:t>Big data </a:t>
            </a:r>
            <a:endParaRPr sz="1300"/>
          </a:p>
          <a:p>
            <a:pPr marL="457200" lvl="0" indent="-323850" algn="l" rtl="0">
              <a:spcBef>
                <a:spcPts val="0"/>
              </a:spcBef>
              <a:spcAft>
                <a:spcPts val="0"/>
              </a:spcAft>
              <a:buSzPts val="1500"/>
              <a:buChar char="➢"/>
            </a:pPr>
            <a:r>
              <a:rPr lang="en" sz="1500"/>
              <a:t>Economies of scale benefit for lenders </a:t>
            </a:r>
            <a:endParaRPr sz="1500"/>
          </a:p>
          <a:p>
            <a:pPr marL="457200" lvl="0" indent="-323850" algn="l" rtl="0">
              <a:spcBef>
                <a:spcPts val="0"/>
              </a:spcBef>
              <a:spcAft>
                <a:spcPts val="0"/>
              </a:spcAft>
              <a:buSzPts val="1500"/>
              <a:buChar char="➢"/>
            </a:pPr>
            <a:r>
              <a:rPr lang="en" sz="1500"/>
              <a:t>Large focus on data acquisition and use</a:t>
            </a:r>
            <a:endParaRPr sz="1500"/>
          </a:p>
          <a:p>
            <a:pPr marL="914400" lvl="1" indent="-323850" algn="l" rtl="0">
              <a:spcBef>
                <a:spcPts val="0"/>
              </a:spcBef>
              <a:spcAft>
                <a:spcPts val="0"/>
              </a:spcAft>
              <a:buSzPts val="1500"/>
              <a:buChar char="○"/>
            </a:pPr>
            <a:r>
              <a:rPr lang="en" sz="1500"/>
              <a:t>AI provides many benefits but also risks </a:t>
            </a:r>
            <a:endParaRPr sz="1500"/>
          </a:p>
        </p:txBody>
      </p:sp>
      <p:pic>
        <p:nvPicPr>
          <p:cNvPr id="109" name="Google Shape;109;p16"/>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Credit Decision Process</a:t>
            </a:r>
            <a:endParaRPr/>
          </a:p>
        </p:txBody>
      </p:sp>
      <p:sp>
        <p:nvSpPr>
          <p:cNvPr id="115" name="Google Shape;115;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Customer application to lender </a:t>
            </a:r>
            <a:endParaRPr sz="1500"/>
          </a:p>
          <a:p>
            <a:pPr marL="457200" lvl="0" indent="-323850" algn="l" rtl="0">
              <a:spcBef>
                <a:spcPts val="0"/>
              </a:spcBef>
              <a:spcAft>
                <a:spcPts val="0"/>
              </a:spcAft>
              <a:buSzPts val="1500"/>
              <a:buChar char="➢"/>
            </a:pPr>
            <a:r>
              <a:rPr lang="en" sz="1500"/>
              <a:t>Lender assesses creditworthiness</a:t>
            </a:r>
            <a:endParaRPr sz="1500"/>
          </a:p>
          <a:p>
            <a:pPr marL="914400" lvl="1" indent="-311150" algn="l" rtl="0">
              <a:spcBef>
                <a:spcPts val="0"/>
              </a:spcBef>
              <a:spcAft>
                <a:spcPts val="0"/>
              </a:spcAft>
              <a:buSzPts val="1300"/>
              <a:buChar char="○"/>
            </a:pPr>
            <a:r>
              <a:rPr lang="en" sz="1300"/>
              <a:t>Applicant risk assessment</a:t>
            </a:r>
            <a:endParaRPr sz="1300"/>
          </a:p>
          <a:p>
            <a:pPr marL="914400" lvl="1" indent="-311150" algn="l" rtl="0">
              <a:spcBef>
                <a:spcPts val="0"/>
              </a:spcBef>
              <a:spcAft>
                <a:spcPts val="0"/>
              </a:spcAft>
              <a:buSzPts val="1300"/>
              <a:buChar char="○"/>
            </a:pPr>
            <a:r>
              <a:rPr lang="en" sz="1300"/>
              <a:t>Asymmetric information</a:t>
            </a:r>
            <a:endParaRPr sz="1300"/>
          </a:p>
          <a:p>
            <a:pPr marL="457200" lvl="0" indent="-323850" algn="l" rtl="0">
              <a:spcBef>
                <a:spcPts val="0"/>
              </a:spcBef>
              <a:spcAft>
                <a:spcPts val="0"/>
              </a:spcAft>
              <a:buSzPts val="1500"/>
              <a:buChar char="➢"/>
            </a:pPr>
            <a:r>
              <a:rPr lang="en" sz="1500"/>
              <a:t>Lender makes credit decision</a:t>
            </a:r>
            <a:endParaRPr sz="1500"/>
          </a:p>
          <a:p>
            <a:pPr marL="914400" lvl="1" indent="-311150" algn="l" rtl="0">
              <a:spcBef>
                <a:spcPts val="0"/>
              </a:spcBef>
              <a:spcAft>
                <a:spcPts val="0"/>
              </a:spcAft>
              <a:buSzPts val="1300"/>
              <a:buChar char="○"/>
            </a:pPr>
            <a:r>
              <a:rPr lang="en" sz="1300"/>
              <a:t>Credit extension or rejection of application </a:t>
            </a:r>
            <a:endParaRPr sz="1300"/>
          </a:p>
        </p:txBody>
      </p:sp>
      <p:pic>
        <p:nvPicPr>
          <p:cNvPr id="116" name="Google Shape;116;p17"/>
          <p:cNvPicPr preferRelativeResize="0"/>
          <p:nvPr/>
        </p:nvPicPr>
        <p:blipFill>
          <a:blip r:embed="rId3">
            <a:alphaModFix/>
          </a:blip>
          <a:stretch>
            <a:fillRect/>
          </a:stretch>
        </p:blipFill>
        <p:spPr>
          <a:xfrm>
            <a:off x="6848967" y="0"/>
            <a:ext cx="2295033" cy="445025"/>
          </a:xfrm>
          <a:prstGeom prst="rect">
            <a:avLst/>
          </a:prstGeom>
          <a:noFill/>
          <a:ln>
            <a:noFill/>
          </a:ln>
        </p:spPr>
      </p:pic>
      <p:pic>
        <p:nvPicPr>
          <p:cNvPr id="117" name="Google Shape;117;p17"/>
          <p:cNvPicPr preferRelativeResize="0"/>
          <p:nvPr/>
        </p:nvPicPr>
        <p:blipFill rotWithShape="1">
          <a:blip r:embed="rId4">
            <a:alphaModFix/>
          </a:blip>
          <a:srcRect l="11894" t="13916" r="10968" b="10285"/>
          <a:stretch/>
        </p:blipFill>
        <p:spPr>
          <a:xfrm>
            <a:off x="2793951" y="3750600"/>
            <a:ext cx="3556100" cy="121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11700" y="2208350"/>
            <a:ext cx="8520600" cy="2373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a:t>Aire</a:t>
            </a:r>
            <a:endParaRPr sz="3200"/>
          </a:p>
          <a:p>
            <a:pPr marL="0" lvl="0" indent="0" algn="ctr" rtl="0">
              <a:spcBef>
                <a:spcPts val="1200"/>
              </a:spcBef>
              <a:spcAft>
                <a:spcPts val="1200"/>
              </a:spcAft>
              <a:buNone/>
            </a:pPr>
            <a:r>
              <a:rPr lang="en" sz="2800"/>
              <a:t>(Pulse by Aire)</a:t>
            </a:r>
            <a:endParaRPr sz="2800"/>
          </a:p>
        </p:txBody>
      </p:sp>
      <p:pic>
        <p:nvPicPr>
          <p:cNvPr id="123" name="Google Shape;123;p18"/>
          <p:cNvPicPr preferRelativeResize="0"/>
          <p:nvPr/>
        </p:nvPicPr>
        <p:blipFill>
          <a:blip r:embed="rId3">
            <a:alphaModFix/>
          </a:blip>
          <a:stretch>
            <a:fillRect/>
          </a:stretch>
        </p:blipFill>
        <p:spPr>
          <a:xfrm>
            <a:off x="6848967" y="0"/>
            <a:ext cx="2295033" cy="445025"/>
          </a:xfrm>
          <a:prstGeom prst="rect">
            <a:avLst/>
          </a:prstGeom>
          <a:noFill/>
          <a:ln>
            <a:noFill/>
          </a:ln>
        </p:spPr>
      </p:pic>
      <p:cxnSp>
        <p:nvCxnSpPr>
          <p:cNvPr id="124" name="Google Shape;124;p18"/>
          <p:cNvCxnSpPr/>
          <p:nvPr/>
        </p:nvCxnSpPr>
        <p:spPr>
          <a:xfrm rot="10800000">
            <a:off x="1764900" y="3582375"/>
            <a:ext cx="569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Aire Overview</a:t>
            </a:r>
            <a:endParaRPr/>
          </a:p>
        </p:txBody>
      </p:sp>
      <p:sp>
        <p:nvSpPr>
          <p:cNvPr id="130" name="Google Shape;130;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Data directly from consumers</a:t>
            </a:r>
            <a:endParaRPr sz="2000"/>
          </a:p>
          <a:p>
            <a:pPr marL="457200" lvl="0" indent="-355600" algn="l" rtl="0">
              <a:spcBef>
                <a:spcPts val="0"/>
              </a:spcBef>
              <a:spcAft>
                <a:spcPts val="0"/>
              </a:spcAft>
              <a:buSzPts val="2000"/>
              <a:buChar char="➢"/>
            </a:pPr>
            <a:r>
              <a:rPr lang="en" sz="2000"/>
              <a:t>Rapid credit insights</a:t>
            </a:r>
            <a:endParaRPr sz="2000"/>
          </a:p>
          <a:p>
            <a:pPr marL="457200" lvl="0" indent="-355600" algn="l" rtl="0">
              <a:spcBef>
                <a:spcPts val="0"/>
              </a:spcBef>
              <a:spcAft>
                <a:spcPts val="0"/>
              </a:spcAft>
              <a:buSzPts val="2000"/>
              <a:buChar char="➢"/>
            </a:pPr>
            <a:r>
              <a:rPr lang="en" sz="2000"/>
              <a:t>Differentiated from traditional credit bureaus</a:t>
            </a:r>
            <a:endParaRPr sz="2000"/>
          </a:p>
          <a:p>
            <a:pPr marL="457200" lvl="0" indent="-355600" algn="l" rtl="0">
              <a:spcBef>
                <a:spcPts val="0"/>
              </a:spcBef>
              <a:spcAft>
                <a:spcPts val="0"/>
              </a:spcAft>
              <a:buSzPts val="2000"/>
              <a:buChar char="➢"/>
            </a:pPr>
            <a:r>
              <a:rPr lang="en" sz="2000"/>
              <a:t>Affordability or Ability to Pay</a:t>
            </a:r>
            <a:endParaRPr sz="2000"/>
          </a:p>
        </p:txBody>
      </p:sp>
      <p:pic>
        <p:nvPicPr>
          <p:cNvPr id="131" name="Google Shape;131;p19"/>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Pulse by Aire</a:t>
            </a:r>
            <a:endParaRPr/>
          </a:p>
        </p:txBody>
      </p:sp>
      <p:sp>
        <p:nvSpPr>
          <p:cNvPr id="140" name="Google Shape;140;p20"/>
          <p:cNvSpPr txBox="1">
            <a:spLocks noGrp="1"/>
          </p:cNvSpPr>
          <p:nvPr>
            <p:ph type="body" idx="1"/>
          </p:nvPr>
        </p:nvSpPr>
        <p:spPr>
          <a:xfrm>
            <a:off x="729450" y="1853850"/>
            <a:ext cx="7688700" cy="316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“Pulse from Aire delivers rapid, actionable insight on the current financial situation of your existing customers, fast”</a:t>
            </a:r>
            <a:endParaRPr sz="1600"/>
          </a:p>
          <a:p>
            <a:pPr marL="457200" lvl="0" indent="-323850" algn="l" rtl="0">
              <a:spcBef>
                <a:spcPts val="1200"/>
              </a:spcBef>
              <a:spcAft>
                <a:spcPts val="0"/>
              </a:spcAft>
              <a:buSzPts val="1500"/>
              <a:buChar char="➢"/>
            </a:pPr>
            <a:r>
              <a:rPr lang="en" sz="1500"/>
              <a:t>Pulse can help lenders save up to $78 per existing customer</a:t>
            </a:r>
            <a:endParaRPr sz="1500"/>
          </a:p>
          <a:p>
            <a:pPr marL="457200" lvl="0" indent="-323850" algn="l" rtl="0">
              <a:spcBef>
                <a:spcPts val="0"/>
              </a:spcBef>
              <a:spcAft>
                <a:spcPts val="0"/>
              </a:spcAft>
              <a:buSzPts val="1500"/>
              <a:buChar char="➢"/>
            </a:pPr>
            <a:r>
              <a:rPr lang="en" sz="1500"/>
              <a:t>Fully auditable and in compliance with credit lending industry regulations</a:t>
            </a:r>
            <a:endParaRPr sz="1500"/>
          </a:p>
        </p:txBody>
      </p:sp>
      <p:pic>
        <p:nvPicPr>
          <p:cNvPr id="141" name="Google Shape;141;p20"/>
          <p:cNvPicPr preferRelativeResize="0"/>
          <p:nvPr/>
        </p:nvPicPr>
        <p:blipFill>
          <a:blip r:embed="rId3">
            <a:alphaModFix/>
          </a:blip>
          <a:stretch>
            <a:fillRect/>
          </a:stretch>
        </p:blipFill>
        <p:spPr>
          <a:xfrm>
            <a:off x="6848967" y="0"/>
            <a:ext cx="2295033" cy="445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
        <p:cNvGrpSpPr/>
        <p:nvPr/>
      </p:nvGrpSpPr>
      <p:grpSpPr>
        <a:xfrm>
          <a:off x="0" y="0"/>
          <a:ext cx="0" cy="0"/>
          <a:chOff x="0" y="0"/>
          <a:chExt cx="0" cy="0"/>
        </a:xfrm>
      </p:grpSpPr>
      <p:sp>
        <p:nvSpPr>
          <p:cNvPr id="148" name="Google Shape;148;p21"/>
          <p:cNvSpPr txBox="1">
            <a:spLocks noGrp="1"/>
          </p:cNvSpPr>
          <p:nvPr>
            <p:ph type="body" idx="1"/>
          </p:nvPr>
        </p:nvSpPr>
        <p:spPr>
          <a:xfrm>
            <a:off x="311700" y="2208350"/>
            <a:ext cx="8520600" cy="2373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a:t>Regulatory Guidelines → Business Problem</a:t>
            </a:r>
            <a:endParaRPr sz="3200"/>
          </a:p>
        </p:txBody>
      </p:sp>
      <p:pic>
        <p:nvPicPr>
          <p:cNvPr id="149" name="Google Shape;149;p21"/>
          <p:cNvPicPr preferRelativeResize="0"/>
          <p:nvPr/>
        </p:nvPicPr>
        <p:blipFill>
          <a:blip r:embed="rId3">
            <a:alphaModFix/>
          </a:blip>
          <a:stretch>
            <a:fillRect/>
          </a:stretch>
        </p:blipFill>
        <p:spPr>
          <a:xfrm>
            <a:off x="6848967" y="0"/>
            <a:ext cx="2295033" cy="445025"/>
          </a:xfrm>
          <a:prstGeom prst="rect">
            <a:avLst/>
          </a:prstGeom>
          <a:noFill/>
          <a:ln>
            <a:noFill/>
          </a:ln>
        </p:spPr>
      </p:pic>
      <p:cxnSp>
        <p:nvCxnSpPr>
          <p:cNvPr id="150" name="Google Shape;150;p21"/>
          <p:cNvCxnSpPr/>
          <p:nvPr/>
        </p:nvCxnSpPr>
        <p:spPr>
          <a:xfrm rot="10800000">
            <a:off x="1688700" y="2896575"/>
            <a:ext cx="569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3179</Words>
  <Application>Microsoft Office PowerPoint</Application>
  <PresentationFormat>On-screen Show (16:9)</PresentationFormat>
  <Paragraphs>357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Raleway</vt:lpstr>
      <vt:lpstr>Arial</vt:lpstr>
      <vt:lpstr>Lato</vt:lpstr>
      <vt:lpstr>Times New Roman</vt:lpstr>
      <vt:lpstr>Raleway Thin</vt:lpstr>
      <vt:lpstr>Georgia</vt:lpstr>
      <vt:lpstr>Streamline</vt:lpstr>
      <vt:lpstr>Predicting and Modeling Income Stability in Credit Decisions</vt:lpstr>
      <vt:lpstr>Content Outline</vt:lpstr>
      <vt:lpstr>PowerPoint Presentation</vt:lpstr>
      <vt:lpstr>Paradigm Shift</vt:lpstr>
      <vt:lpstr>The Credit Decision Process</vt:lpstr>
      <vt:lpstr>PowerPoint Presentation</vt:lpstr>
      <vt:lpstr>Aire Overview</vt:lpstr>
      <vt:lpstr>Pulse by Aire</vt:lpstr>
      <vt:lpstr>PowerPoint Presentation</vt:lpstr>
      <vt:lpstr>Key Regulatory Laws</vt:lpstr>
      <vt:lpstr>Implications on Lending Industry </vt:lpstr>
      <vt:lpstr>Ability to Pay </vt:lpstr>
      <vt:lpstr>Aire Compliance</vt:lpstr>
      <vt:lpstr>PowerPoint Presentation</vt:lpstr>
      <vt:lpstr>Income Stability </vt:lpstr>
      <vt:lpstr>Approach to model</vt:lpstr>
      <vt:lpstr>PowerPoint Presentation</vt:lpstr>
      <vt:lpstr>Probability an applicant loses their job</vt:lpstr>
      <vt:lpstr>Probability of income decline at current job </vt:lpstr>
      <vt:lpstr>Probability that replacement job is not found </vt:lpstr>
      <vt:lpstr>Probability that replacement job isn’t found </vt:lpstr>
      <vt:lpstr>Output: Probability of an income decline</vt:lpstr>
      <vt:lpstr>Model Implementation</vt:lpstr>
      <vt:lpstr>Model’s Regulatory Compliance </vt:lpstr>
      <vt:lpstr>PowerPoint Presentation</vt:lpstr>
      <vt:lpstr>Individualized Predictions</vt:lpstr>
      <vt:lpstr>Improving Model Components</vt:lpstr>
      <vt:lpstr>More Model Scenarios</vt:lpstr>
      <vt:lpstr>Extensions to Output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and Modeling Income Stability in Credit Decisions</dc:title>
  <cp:lastModifiedBy>Donald Bowen</cp:lastModifiedBy>
  <cp:revision>1</cp:revision>
  <dcterms:modified xsi:type="dcterms:W3CDTF">2021-06-09T22:02:56Z</dcterms:modified>
</cp:coreProperties>
</file>